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2"/>
  </p:notesMasterIdLst>
  <p:sldIdLst>
    <p:sldId id="256" r:id="rId2"/>
    <p:sldId id="257" r:id="rId3"/>
    <p:sldId id="2459" r:id="rId4"/>
    <p:sldId id="2448" r:id="rId5"/>
    <p:sldId id="2456" r:id="rId6"/>
    <p:sldId id="2457" r:id="rId7"/>
    <p:sldId id="836" r:id="rId8"/>
    <p:sldId id="824" r:id="rId9"/>
    <p:sldId id="833" r:id="rId10"/>
    <p:sldId id="837" r:id="rId11"/>
    <p:sldId id="838" r:id="rId12"/>
    <p:sldId id="839" r:id="rId13"/>
    <p:sldId id="260" r:id="rId14"/>
    <p:sldId id="261" r:id="rId15"/>
    <p:sldId id="262" r:id="rId16"/>
    <p:sldId id="263" r:id="rId17"/>
    <p:sldId id="264" r:id="rId18"/>
    <p:sldId id="265" r:id="rId19"/>
    <p:sldId id="383" r:id="rId20"/>
    <p:sldId id="841" r:id="rId21"/>
    <p:sldId id="840" r:id="rId22"/>
    <p:sldId id="821" r:id="rId23"/>
    <p:sldId id="822" r:id="rId24"/>
    <p:sldId id="823" r:id="rId25"/>
    <p:sldId id="825" r:id="rId26"/>
    <p:sldId id="826" r:id="rId27"/>
    <p:sldId id="827" r:id="rId28"/>
    <p:sldId id="834" r:id="rId29"/>
    <p:sldId id="835" r:id="rId30"/>
    <p:sldId id="828" r:id="rId31"/>
    <p:sldId id="829" r:id="rId32"/>
    <p:sldId id="830" r:id="rId33"/>
    <p:sldId id="831" r:id="rId34"/>
    <p:sldId id="832" r:id="rId35"/>
    <p:sldId id="369" r:id="rId36"/>
    <p:sldId id="385" r:id="rId37"/>
    <p:sldId id="842" r:id="rId38"/>
    <p:sldId id="370" r:id="rId39"/>
    <p:sldId id="371" r:id="rId40"/>
    <p:sldId id="372" r:id="rId41"/>
    <p:sldId id="373" r:id="rId42"/>
    <p:sldId id="374" r:id="rId43"/>
    <p:sldId id="384" r:id="rId44"/>
    <p:sldId id="454" r:id="rId45"/>
    <p:sldId id="455" r:id="rId46"/>
    <p:sldId id="456" r:id="rId47"/>
    <p:sldId id="457" r:id="rId48"/>
    <p:sldId id="807" r:id="rId49"/>
    <p:sldId id="808" r:id="rId50"/>
    <p:sldId id="850" r:id="rId51"/>
    <p:sldId id="851" r:id="rId52"/>
    <p:sldId id="852" r:id="rId53"/>
    <p:sldId id="853" r:id="rId54"/>
    <p:sldId id="854" r:id="rId55"/>
    <p:sldId id="855" r:id="rId56"/>
    <p:sldId id="856" r:id="rId57"/>
    <p:sldId id="857" r:id="rId58"/>
    <p:sldId id="858" r:id="rId59"/>
    <p:sldId id="859" r:id="rId60"/>
    <p:sldId id="860" r:id="rId61"/>
    <p:sldId id="259" r:id="rId62"/>
    <p:sldId id="861" r:id="rId63"/>
    <p:sldId id="862" r:id="rId64"/>
    <p:sldId id="863" r:id="rId65"/>
    <p:sldId id="864" r:id="rId66"/>
    <p:sldId id="865" r:id="rId67"/>
    <p:sldId id="866" r:id="rId68"/>
    <p:sldId id="266" r:id="rId69"/>
    <p:sldId id="267" r:id="rId70"/>
    <p:sldId id="268" r:id="rId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EC20E35-A176-4012-BC5E-935CFFF8708E}" styleName="Styl pośredni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97" d="100"/>
          <a:sy n="97" d="100"/>
        </p:scale>
        <p:origin x="1110" y="3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DF10DC-8FF0-451F-A298-4A77BCB56E49}" type="datetimeFigureOut">
              <a:rPr lang="pl-PL" smtClean="0"/>
              <a:t>17.09.2025</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A5D325-B4C0-4D3A-BD1B-0E457C797333}" type="slidenum">
              <a:rPr lang="pl-PL" smtClean="0"/>
              <a:t>‹#›</a:t>
            </a:fld>
            <a:endParaRPr lang="pl-PL"/>
          </a:p>
        </p:txBody>
      </p:sp>
    </p:spTree>
    <p:extLst>
      <p:ext uri="{BB962C8B-B14F-4D97-AF65-F5344CB8AC3E}">
        <p14:creationId xmlns:p14="http://schemas.microsoft.com/office/powerpoint/2010/main" val="3361708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a:p>
        </p:txBody>
      </p:sp>
      <p:sp>
        <p:nvSpPr>
          <p:cNvPr id="4" name="Numer slajdu — symbol zastępczy 3"/>
          <p:cNvSpPr>
            <a:spLocks noGrp="1"/>
          </p:cNvSpPr>
          <p:nvPr>
            <p:ph type="sldNum" sz="quarter" idx="5"/>
          </p:nvPr>
        </p:nvSpPr>
        <p:spPr/>
        <p:txBody>
          <a:bodyPr rtlCol="0"/>
          <a:lstStyle/>
          <a:p>
            <a:pPr rtl="0"/>
            <a:fld id="{228B34ED-4CDD-41C9-90F7-D768D5559A6F}" type="slidenum">
              <a:rPr lang="pl-PL" smtClean="0"/>
              <a:t>4</a:t>
            </a:fld>
            <a:endParaRPr lang="pl-PL"/>
          </a:p>
        </p:txBody>
      </p:sp>
    </p:spTree>
    <p:extLst>
      <p:ext uri="{BB962C8B-B14F-4D97-AF65-F5344CB8AC3E}">
        <p14:creationId xmlns:p14="http://schemas.microsoft.com/office/powerpoint/2010/main" val="611795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51B7AB-F067-AB6C-9B61-921508D44944}"/>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D06638D1-73C8-1D21-B168-30DA5ECA74C8}"/>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BE623F92-043A-08CF-1AA9-39017EFC833B}"/>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E8282A33-E7EB-7832-3F8D-DC6119DE17E1}"/>
              </a:ext>
            </a:extLst>
          </p:cNvPr>
          <p:cNvSpPr>
            <a:spLocks noGrp="1"/>
          </p:cNvSpPr>
          <p:nvPr>
            <p:ph type="sldNum" sz="quarter" idx="5"/>
          </p:nvPr>
        </p:nvSpPr>
        <p:spPr/>
        <p:txBody>
          <a:bodyPr/>
          <a:lstStyle/>
          <a:p>
            <a:fld id="{A2514D64-BFD3-464E-8A52-07B4CA58294A}" type="slidenum">
              <a:rPr lang="pl-PL" smtClean="0"/>
              <a:pPr/>
              <a:t>56</a:t>
            </a:fld>
            <a:endParaRPr lang="pl-PL"/>
          </a:p>
        </p:txBody>
      </p:sp>
    </p:spTree>
    <p:extLst>
      <p:ext uri="{BB962C8B-B14F-4D97-AF65-F5344CB8AC3E}">
        <p14:creationId xmlns:p14="http://schemas.microsoft.com/office/powerpoint/2010/main" val="2872819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9ADE1-020D-FA1F-828E-F15A12F79F01}"/>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F0C00230-64AB-271E-1A73-E1007783B322}"/>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3A9F6E54-9AC5-4F1F-7123-2569A2352A1F}"/>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D398118E-1A47-E001-E8B3-2F73482EBD98}"/>
              </a:ext>
            </a:extLst>
          </p:cNvPr>
          <p:cNvSpPr>
            <a:spLocks noGrp="1"/>
          </p:cNvSpPr>
          <p:nvPr>
            <p:ph type="sldNum" sz="quarter" idx="5"/>
          </p:nvPr>
        </p:nvSpPr>
        <p:spPr/>
        <p:txBody>
          <a:bodyPr/>
          <a:lstStyle/>
          <a:p>
            <a:fld id="{A2514D64-BFD3-464E-8A52-07B4CA58294A}" type="slidenum">
              <a:rPr lang="pl-PL" smtClean="0"/>
              <a:pPr/>
              <a:t>57</a:t>
            </a:fld>
            <a:endParaRPr lang="pl-PL"/>
          </a:p>
        </p:txBody>
      </p:sp>
    </p:spTree>
    <p:extLst>
      <p:ext uri="{BB962C8B-B14F-4D97-AF65-F5344CB8AC3E}">
        <p14:creationId xmlns:p14="http://schemas.microsoft.com/office/powerpoint/2010/main" val="652210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a:p>
        </p:txBody>
      </p:sp>
      <p:sp>
        <p:nvSpPr>
          <p:cNvPr id="4" name="Numer slajdu — symbol zastępczy 3"/>
          <p:cNvSpPr>
            <a:spLocks noGrp="1"/>
          </p:cNvSpPr>
          <p:nvPr>
            <p:ph type="sldNum" sz="quarter" idx="5"/>
          </p:nvPr>
        </p:nvSpPr>
        <p:spPr/>
        <p:txBody>
          <a:bodyPr rtlCol="0"/>
          <a:lstStyle/>
          <a:p>
            <a:pPr rtl="0"/>
            <a:fld id="{228B34ED-4CDD-41C9-90F7-D768D5559A6F}" type="slidenum">
              <a:rPr lang="pl-PL" smtClean="0"/>
              <a:t>5</a:t>
            </a:fld>
            <a:endParaRPr lang="pl-PL"/>
          </a:p>
        </p:txBody>
      </p:sp>
    </p:spTree>
    <p:extLst>
      <p:ext uri="{BB962C8B-B14F-4D97-AF65-F5344CB8AC3E}">
        <p14:creationId xmlns:p14="http://schemas.microsoft.com/office/powerpoint/2010/main" val="1632949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B3395-0937-03B2-B41F-B6655A52B4E4}"/>
            </a:ext>
          </a:extLst>
        </p:cNvPr>
        <p:cNvGrpSpPr/>
        <p:nvPr/>
      </p:nvGrpSpPr>
      <p:grpSpPr>
        <a:xfrm>
          <a:off x="0" y="0"/>
          <a:ext cx="0" cy="0"/>
          <a:chOff x="0" y="0"/>
          <a:chExt cx="0" cy="0"/>
        </a:xfrm>
      </p:grpSpPr>
      <p:sp>
        <p:nvSpPr>
          <p:cNvPr id="2" name="Obraz slajdu — symbol zastępczy 1">
            <a:extLst>
              <a:ext uri="{FF2B5EF4-FFF2-40B4-BE49-F238E27FC236}">
                <a16:creationId xmlns:a16="http://schemas.microsoft.com/office/drawing/2014/main" id="{D5576F66-C921-A794-A6C0-F2C7E744F0B4}"/>
              </a:ext>
            </a:extLst>
          </p:cNvPr>
          <p:cNvSpPr>
            <a:spLocks noGrp="1" noRot="1" noChangeAspect="1"/>
          </p:cNvSpPr>
          <p:nvPr>
            <p:ph type="sldImg"/>
          </p:nvPr>
        </p:nvSpPr>
        <p:spPr/>
      </p:sp>
      <p:sp>
        <p:nvSpPr>
          <p:cNvPr id="3" name="Notatki — symbol zastępczy 2">
            <a:extLst>
              <a:ext uri="{FF2B5EF4-FFF2-40B4-BE49-F238E27FC236}">
                <a16:creationId xmlns:a16="http://schemas.microsoft.com/office/drawing/2014/main" id="{8FDBFDF4-2C05-05BC-8409-56360DF66AD3}"/>
              </a:ext>
            </a:extLst>
          </p:cNvPr>
          <p:cNvSpPr>
            <a:spLocks noGrp="1"/>
          </p:cNvSpPr>
          <p:nvPr>
            <p:ph type="body" idx="1"/>
          </p:nvPr>
        </p:nvSpPr>
        <p:spPr/>
        <p:txBody>
          <a:bodyPr rtlCol="0"/>
          <a:lstStyle/>
          <a:p>
            <a:pPr rtl="0"/>
            <a:endParaRPr lang="pl-PL"/>
          </a:p>
        </p:txBody>
      </p:sp>
      <p:sp>
        <p:nvSpPr>
          <p:cNvPr id="4" name="Numer slajdu — symbol zastępczy 3">
            <a:extLst>
              <a:ext uri="{FF2B5EF4-FFF2-40B4-BE49-F238E27FC236}">
                <a16:creationId xmlns:a16="http://schemas.microsoft.com/office/drawing/2014/main" id="{4F1F6642-D796-31C9-D7C0-A6F201546EC8}"/>
              </a:ext>
            </a:extLst>
          </p:cNvPr>
          <p:cNvSpPr>
            <a:spLocks noGrp="1"/>
          </p:cNvSpPr>
          <p:nvPr>
            <p:ph type="sldNum" sz="quarter" idx="5"/>
          </p:nvPr>
        </p:nvSpPr>
        <p:spPr/>
        <p:txBody>
          <a:bodyPr rtlCol="0"/>
          <a:lstStyle/>
          <a:p>
            <a:pPr rtl="0"/>
            <a:fld id="{228B34ED-4CDD-41C9-90F7-D768D5559A6F}" type="slidenum">
              <a:rPr lang="pl-PL" smtClean="0"/>
              <a:t>6</a:t>
            </a:fld>
            <a:endParaRPr lang="pl-PL"/>
          </a:p>
        </p:txBody>
      </p:sp>
    </p:spTree>
    <p:extLst>
      <p:ext uri="{BB962C8B-B14F-4D97-AF65-F5344CB8AC3E}">
        <p14:creationId xmlns:p14="http://schemas.microsoft.com/office/powerpoint/2010/main" val="2247173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D0A5D325-B4C0-4D3A-BD1B-0E457C797333}" type="slidenum">
              <a:rPr lang="pl-PL" smtClean="0"/>
              <a:t>10</a:t>
            </a:fld>
            <a:endParaRPr lang="pl-PL"/>
          </a:p>
        </p:txBody>
      </p:sp>
    </p:spTree>
    <p:extLst>
      <p:ext uri="{BB962C8B-B14F-4D97-AF65-F5344CB8AC3E}">
        <p14:creationId xmlns:p14="http://schemas.microsoft.com/office/powerpoint/2010/main" val="246820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D0A5D325-B4C0-4D3A-BD1B-0E457C797333}" type="slidenum">
              <a:rPr lang="pl-PL" smtClean="0"/>
              <a:t>17</a:t>
            </a:fld>
            <a:endParaRPr lang="pl-PL"/>
          </a:p>
        </p:txBody>
      </p:sp>
    </p:spTree>
    <p:extLst>
      <p:ext uri="{BB962C8B-B14F-4D97-AF65-F5344CB8AC3E}">
        <p14:creationId xmlns:p14="http://schemas.microsoft.com/office/powerpoint/2010/main" val="1763841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D0A5D325-B4C0-4D3A-BD1B-0E457C797333}" type="slidenum">
              <a:rPr lang="pl-PL" smtClean="0"/>
              <a:t>19</a:t>
            </a:fld>
            <a:endParaRPr lang="pl-PL"/>
          </a:p>
        </p:txBody>
      </p:sp>
    </p:spTree>
    <p:extLst>
      <p:ext uri="{BB962C8B-B14F-4D97-AF65-F5344CB8AC3E}">
        <p14:creationId xmlns:p14="http://schemas.microsoft.com/office/powerpoint/2010/main" val="1032047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D0A5D325-B4C0-4D3A-BD1B-0E457C797333}" type="slidenum">
              <a:rPr lang="pl-PL" smtClean="0"/>
              <a:t>27</a:t>
            </a:fld>
            <a:endParaRPr lang="pl-PL"/>
          </a:p>
        </p:txBody>
      </p:sp>
    </p:spTree>
    <p:extLst>
      <p:ext uri="{BB962C8B-B14F-4D97-AF65-F5344CB8AC3E}">
        <p14:creationId xmlns:p14="http://schemas.microsoft.com/office/powerpoint/2010/main" val="3260462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46</a:t>
            </a:fld>
            <a:endParaRPr lang="pl-PL"/>
          </a:p>
        </p:txBody>
      </p:sp>
    </p:spTree>
    <p:extLst>
      <p:ext uri="{BB962C8B-B14F-4D97-AF65-F5344CB8AC3E}">
        <p14:creationId xmlns:p14="http://schemas.microsoft.com/office/powerpoint/2010/main" val="1042873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55</a:t>
            </a:fld>
            <a:endParaRPr lang="pl-PL"/>
          </a:p>
        </p:txBody>
      </p:sp>
    </p:spTree>
    <p:extLst>
      <p:ext uri="{BB962C8B-B14F-4D97-AF65-F5344CB8AC3E}">
        <p14:creationId xmlns:p14="http://schemas.microsoft.com/office/powerpoint/2010/main" val="4138341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ajd tytułowy">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pl-PL"/>
              <a:t>Kliknij, aby edytować styl</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9/17/2025</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Obraz panoramiczny z podpisem">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pl-PL"/>
              <a:t>Kliknij, aby edytować styl</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l-PL"/>
              <a:t>Kliknij ikonę, aby dodać obraz</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Date Placeholder 4"/>
          <p:cNvSpPr>
            <a:spLocks noGrp="1"/>
          </p:cNvSpPr>
          <p:nvPr>
            <p:ph type="dt" sz="half" idx="10"/>
          </p:nvPr>
        </p:nvSpPr>
        <p:spPr/>
        <p:txBody>
          <a:bodyPr/>
          <a:lstStyle/>
          <a:p>
            <a:fld id="{923A1CC3-2375-41D4-9E03-427CAF2A4C1A}" type="datetimeFigureOut">
              <a:rPr lang="en-US" dirty="0"/>
              <a:t>9/17/2025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ytuł i podpis">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pl-PL"/>
              <a:t>Kliknij, aby edytować styl</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AFF16868-8199-4C2C-A5B1-63AEE139F88E}" type="datetimeFigureOut">
              <a:rPr lang="en-US" dirty="0"/>
              <a:t>9/17/2025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Oferta z podpisem">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pl-PL"/>
              <a:t>Kliknij, aby edytować styl</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AAD9FF7F-6988-44CC-821B-644E70CD2F73}" type="datetimeFigureOut">
              <a:rPr lang="en-US" dirty="0"/>
              <a:t>9/17/2025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Karta nazwy">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pl-PL"/>
              <a:t>Kliknij, aby edytować styl</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5C12C299-16B2-4475-990D-751901EACC14}" type="datetimeFigureOut">
              <a:rPr lang="en-US" dirty="0"/>
              <a:t>9/17/2025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kolumna">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pl-PL"/>
              <a:t>Kliknij, aby edytować styl</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9/17/2025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kolumna obrazu">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pl-PL"/>
              <a:t>Kliknij, aby edytować styl</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l-PL"/>
              <a:t>Kliknij ikonę, aby dodać obraz</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l-PL"/>
              <a:t>Kliknij ikonę, aby dodać obraz</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l-PL"/>
              <a:t>Kliknij ikonę, aby dodać obraz</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9/17/2025</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pl-PL"/>
              <a:t>Kliknij, aby edytować styl</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9/17/2025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ytuł pionowy i teks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pl-PL"/>
              <a:t>Kliknij, aby edytować styl</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9/17/2025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 - Two Columns">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331FD11-D4EB-F349-A244-1BC13AA5B98F}"/>
              </a:ext>
            </a:extLst>
          </p:cNvPr>
          <p:cNvSpPr>
            <a:spLocks noGrp="1"/>
          </p:cNvSpPr>
          <p:nvPr>
            <p:ph type="title" hasCustomPrompt="1"/>
          </p:nvPr>
        </p:nvSpPr>
        <p:spPr/>
        <p:txBody>
          <a:bodyPr lIns="0"/>
          <a:lstStyle>
            <a:lvl1pPr>
              <a:defRPr>
                <a:latin typeface="Roboto" panose="02000000000000000000" pitchFamily="2" charset="0"/>
                <a:ea typeface="Roboto" panose="02000000000000000000" pitchFamily="2" charset="0"/>
              </a:defRPr>
            </a:lvl1pPr>
          </a:lstStyle>
          <a:p>
            <a:r>
              <a:rPr lang="pl-PL" dirty="0" err="1"/>
              <a:t>Click</a:t>
            </a:r>
            <a:r>
              <a:rPr lang="pl-PL" dirty="0"/>
              <a:t> to </a:t>
            </a:r>
            <a:r>
              <a:rPr lang="pl-PL" dirty="0" err="1"/>
              <a:t>edit</a:t>
            </a:r>
            <a:endParaRPr lang="pl-PL" dirty="0"/>
          </a:p>
        </p:txBody>
      </p:sp>
      <p:sp>
        <p:nvSpPr>
          <p:cNvPr id="3" name="Symbol zastępczy daty 2">
            <a:extLst>
              <a:ext uri="{FF2B5EF4-FFF2-40B4-BE49-F238E27FC236}">
                <a16:creationId xmlns:a16="http://schemas.microsoft.com/office/drawing/2014/main" id="{D3E005BF-7244-1D4A-BB97-C85F270F8250}"/>
              </a:ext>
            </a:extLst>
          </p:cNvPr>
          <p:cNvSpPr>
            <a:spLocks noGrp="1"/>
          </p:cNvSpPr>
          <p:nvPr>
            <p:ph type="dt" sz="half" idx="10"/>
          </p:nvPr>
        </p:nvSpPr>
        <p:spPr>
          <a:xfrm>
            <a:off x="7593012" y="6356350"/>
            <a:ext cx="2535237" cy="365125"/>
          </a:xfrm>
          <a:prstGeom prst="rect">
            <a:avLst/>
          </a:prstGeom>
        </p:spPr>
        <p:txBody>
          <a:bodyPr/>
          <a:lstStyle>
            <a:lvl1pPr>
              <a:defRPr>
                <a:latin typeface="Roboto" panose="02000000000000000000" pitchFamily="2" charset="0"/>
                <a:ea typeface="Roboto" panose="02000000000000000000" pitchFamily="2" charset="0"/>
              </a:defRPr>
            </a:lvl1pPr>
          </a:lstStyle>
          <a:p>
            <a:fld id="{2DF0A7F1-8DDE-AB40-ABD1-86832C9EAD8A}" type="datetimeFigureOut">
              <a:rPr lang="pl-PL" smtClean="0"/>
              <a:pPr/>
              <a:t>17.09.2025</a:t>
            </a:fld>
            <a:endParaRPr lang="pl-PL" dirty="0"/>
          </a:p>
        </p:txBody>
      </p:sp>
      <p:sp>
        <p:nvSpPr>
          <p:cNvPr id="4" name="Symbol zastępczy stopki 3">
            <a:extLst>
              <a:ext uri="{FF2B5EF4-FFF2-40B4-BE49-F238E27FC236}">
                <a16:creationId xmlns:a16="http://schemas.microsoft.com/office/drawing/2014/main" id="{7CE38F39-D96F-364D-B193-56BBB633852A}"/>
              </a:ext>
            </a:extLst>
          </p:cNvPr>
          <p:cNvSpPr>
            <a:spLocks noGrp="1"/>
          </p:cNvSpPr>
          <p:nvPr>
            <p:ph type="ftr" sz="quarter" idx="11"/>
          </p:nvPr>
        </p:nvSpPr>
        <p:spPr>
          <a:xfrm>
            <a:off x="1373188" y="6356350"/>
            <a:ext cx="5989636" cy="365125"/>
          </a:xfrm>
          <a:prstGeom prst="rect">
            <a:avLst/>
          </a:prstGeom>
        </p:spPr>
        <p:txBody>
          <a:bodyPr/>
          <a:lstStyle>
            <a:lvl1pPr>
              <a:defRPr>
                <a:latin typeface="Roboto" panose="02000000000000000000" pitchFamily="2" charset="0"/>
                <a:ea typeface="Roboto" panose="02000000000000000000" pitchFamily="2" charset="0"/>
              </a:defRPr>
            </a:lvl1pPr>
          </a:lstStyle>
          <a:p>
            <a:endParaRPr lang="pl-PL" dirty="0"/>
          </a:p>
        </p:txBody>
      </p:sp>
      <p:sp>
        <p:nvSpPr>
          <p:cNvPr id="5" name="Symbol zastępczy numeru slajdu 4">
            <a:extLst>
              <a:ext uri="{FF2B5EF4-FFF2-40B4-BE49-F238E27FC236}">
                <a16:creationId xmlns:a16="http://schemas.microsoft.com/office/drawing/2014/main" id="{B1042CF3-E3B6-1349-9AA2-C55AC9D9AA98}"/>
              </a:ext>
            </a:extLst>
          </p:cNvPr>
          <p:cNvSpPr>
            <a:spLocks noGrp="1"/>
          </p:cNvSpPr>
          <p:nvPr>
            <p:ph type="sldNum" sz="quarter" idx="12"/>
          </p:nvPr>
        </p:nvSpPr>
        <p:spPr>
          <a:xfrm>
            <a:off x="681039" y="6356350"/>
            <a:ext cx="576261" cy="365125"/>
          </a:xfrm>
          <a:prstGeom prst="rect">
            <a:avLst/>
          </a:prstGeom>
        </p:spPr>
        <p:txBody>
          <a:bodyPr/>
          <a:lstStyle>
            <a:lvl1pPr>
              <a:defRPr>
                <a:latin typeface="Roboto" panose="02000000000000000000" pitchFamily="2" charset="0"/>
                <a:ea typeface="Roboto" panose="02000000000000000000" pitchFamily="2" charset="0"/>
              </a:defRPr>
            </a:lvl1pPr>
          </a:lstStyle>
          <a:p>
            <a:fld id="{82F84508-4418-4F44-8CB3-6C056C4313D3}" type="slidenum">
              <a:rPr lang="pl-PL" smtClean="0"/>
              <a:pPr/>
              <a:t>‹#›</a:t>
            </a:fld>
            <a:endParaRPr lang="pl-PL" dirty="0"/>
          </a:p>
        </p:txBody>
      </p:sp>
      <p:sp>
        <p:nvSpPr>
          <p:cNvPr id="6" name="Content Placeholder 2">
            <a:extLst>
              <a:ext uri="{FF2B5EF4-FFF2-40B4-BE49-F238E27FC236}">
                <a16:creationId xmlns:a16="http://schemas.microsoft.com/office/drawing/2014/main" id="{960C15C8-E7C2-2947-964A-78AEBFC027D7}"/>
              </a:ext>
            </a:extLst>
          </p:cNvPr>
          <p:cNvSpPr>
            <a:spLocks noGrp="1"/>
          </p:cNvSpPr>
          <p:nvPr>
            <p:ph idx="1" hasCustomPrompt="1"/>
          </p:nvPr>
        </p:nvSpPr>
        <p:spPr>
          <a:xfrm>
            <a:off x="681039" y="1484784"/>
            <a:ext cx="5299074" cy="4608512"/>
          </a:xfrm>
        </p:spPr>
        <p:txBody>
          <a:bodyPr vert="horz" lIns="0" tIns="45720" rIns="0" bIns="45720" rtlCol="0">
            <a:normAutofit/>
          </a:bodyPr>
          <a:lstStyle>
            <a:lvl1pPr>
              <a:defRPr lang="pl-PL" dirty="0"/>
            </a:lvl1pPr>
          </a:lstStyle>
          <a:p>
            <a:pPr lvl="0"/>
            <a:r>
              <a:rPr lang="pl-PL" dirty="0" err="1"/>
              <a:t>Click</a:t>
            </a:r>
            <a:r>
              <a:rPr lang="pl-PL" dirty="0"/>
              <a:t> to </a:t>
            </a:r>
            <a:r>
              <a:rPr lang="pl-PL" dirty="0" err="1"/>
              <a:t>edit</a:t>
            </a:r>
            <a:endParaRPr lang="pl-PL" dirty="0"/>
          </a:p>
        </p:txBody>
      </p:sp>
      <p:cxnSp>
        <p:nvCxnSpPr>
          <p:cNvPr id="7" name="Łącznik prosty 6">
            <a:extLst>
              <a:ext uri="{FF2B5EF4-FFF2-40B4-BE49-F238E27FC236}">
                <a16:creationId xmlns:a16="http://schemas.microsoft.com/office/drawing/2014/main" id="{BAFCE026-4EF2-3844-BB84-6450150A56FE}"/>
              </a:ext>
            </a:extLst>
          </p:cNvPr>
          <p:cNvCxnSpPr>
            <a:cxnSpLocks/>
          </p:cNvCxnSpPr>
          <p:nvPr userDrawn="1"/>
        </p:nvCxnSpPr>
        <p:spPr>
          <a:xfrm flipH="1">
            <a:off x="1" y="1282550"/>
            <a:ext cx="1949449" cy="0"/>
          </a:xfrm>
          <a:prstGeom prst="line">
            <a:avLst/>
          </a:prstGeom>
          <a:ln w="25400">
            <a:gradFill>
              <a:gsLst>
                <a:gs pos="0">
                  <a:schemeClr val="accent1"/>
                </a:gs>
                <a:gs pos="100000">
                  <a:schemeClr val="accent2"/>
                </a:gs>
              </a:gsLst>
              <a:lin ang="0" scaled="0"/>
            </a:gradFill>
          </a:ln>
          <a:effectLst/>
        </p:spPr>
        <p:style>
          <a:lnRef idx="2">
            <a:schemeClr val="accent1"/>
          </a:lnRef>
          <a:fillRef idx="0">
            <a:schemeClr val="accent1"/>
          </a:fillRef>
          <a:effectRef idx="1">
            <a:schemeClr val="accent1"/>
          </a:effectRef>
          <a:fontRef idx="minor">
            <a:schemeClr val="tx1"/>
          </a:fontRef>
        </p:style>
      </p:cxnSp>
      <p:sp>
        <p:nvSpPr>
          <p:cNvPr id="8" name="Content Placeholder 2">
            <a:extLst>
              <a:ext uri="{FF2B5EF4-FFF2-40B4-BE49-F238E27FC236}">
                <a16:creationId xmlns:a16="http://schemas.microsoft.com/office/drawing/2014/main" id="{3738BB78-ECD9-493D-A3D0-C1B8F90CD26D}"/>
              </a:ext>
            </a:extLst>
          </p:cNvPr>
          <p:cNvSpPr>
            <a:spLocks noGrp="1"/>
          </p:cNvSpPr>
          <p:nvPr>
            <p:ph idx="13" hasCustomPrompt="1"/>
          </p:nvPr>
        </p:nvSpPr>
        <p:spPr>
          <a:xfrm>
            <a:off x="6211889" y="1491857"/>
            <a:ext cx="5299074" cy="4608512"/>
          </a:xfrm>
        </p:spPr>
        <p:txBody>
          <a:bodyPr vert="horz" lIns="0" tIns="45720" rIns="0" bIns="45720" rtlCol="0">
            <a:normAutofit/>
          </a:bodyPr>
          <a:lstStyle>
            <a:lvl1pPr>
              <a:defRPr lang="pl-PL" dirty="0"/>
            </a:lvl1pPr>
          </a:lstStyle>
          <a:p>
            <a:pPr lvl="0"/>
            <a:r>
              <a:rPr lang="pl-PL" dirty="0" err="1"/>
              <a:t>Click</a:t>
            </a:r>
            <a:r>
              <a:rPr lang="pl-PL" dirty="0"/>
              <a:t> to </a:t>
            </a:r>
            <a:r>
              <a:rPr lang="pl-PL" dirty="0" err="1"/>
              <a:t>edit</a:t>
            </a:r>
            <a:endParaRPr lang="pl-PL" dirty="0"/>
          </a:p>
        </p:txBody>
      </p:sp>
    </p:spTree>
    <p:extLst>
      <p:ext uri="{BB962C8B-B14F-4D97-AF65-F5344CB8AC3E}">
        <p14:creationId xmlns:p14="http://schemas.microsoft.com/office/powerpoint/2010/main" val="29202369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tent - Title only Dark">
    <p:bg>
      <p:bgPr>
        <a:solidFill>
          <a:schemeClr val="accent2"/>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331FD11-D4EB-F349-A244-1BC13AA5B98F}"/>
              </a:ext>
            </a:extLst>
          </p:cNvPr>
          <p:cNvSpPr>
            <a:spLocks noGrp="1"/>
          </p:cNvSpPr>
          <p:nvPr>
            <p:ph type="title" hasCustomPrompt="1"/>
          </p:nvPr>
        </p:nvSpPr>
        <p:spPr/>
        <p:txBody>
          <a:bodyPr lIns="0"/>
          <a:lstStyle>
            <a:lvl1pPr>
              <a:defRPr>
                <a:solidFill>
                  <a:schemeClr val="bg2"/>
                </a:solidFill>
                <a:latin typeface="Roboto" panose="02000000000000000000" pitchFamily="2" charset="0"/>
                <a:ea typeface="Roboto" panose="02000000000000000000" pitchFamily="2" charset="0"/>
              </a:defRPr>
            </a:lvl1pPr>
          </a:lstStyle>
          <a:p>
            <a:r>
              <a:rPr lang="pl-PL" dirty="0" err="1"/>
              <a:t>Click</a:t>
            </a:r>
            <a:r>
              <a:rPr lang="pl-PL" dirty="0"/>
              <a:t> to </a:t>
            </a:r>
            <a:r>
              <a:rPr lang="pl-PL" dirty="0" err="1"/>
              <a:t>edit</a:t>
            </a:r>
            <a:endParaRPr lang="pl-PL" dirty="0"/>
          </a:p>
        </p:txBody>
      </p:sp>
      <p:sp>
        <p:nvSpPr>
          <p:cNvPr id="3" name="Symbol zastępczy daty 2">
            <a:extLst>
              <a:ext uri="{FF2B5EF4-FFF2-40B4-BE49-F238E27FC236}">
                <a16:creationId xmlns:a16="http://schemas.microsoft.com/office/drawing/2014/main" id="{D3E005BF-7244-1D4A-BB97-C85F270F8250}"/>
              </a:ext>
            </a:extLst>
          </p:cNvPr>
          <p:cNvSpPr>
            <a:spLocks noGrp="1"/>
          </p:cNvSpPr>
          <p:nvPr>
            <p:ph type="dt" sz="half" idx="10"/>
          </p:nvPr>
        </p:nvSpPr>
        <p:spPr>
          <a:xfrm>
            <a:off x="7593012" y="6356350"/>
            <a:ext cx="2535237" cy="365125"/>
          </a:xfrm>
          <a:prstGeom prst="rect">
            <a:avLst/>
          </a:prstGeom>
        </p:spPr>
        <p:txBody>
          <a:bodyPr/>
          <a:lstStyle>
            <a:lvl1pPr>
              <a:defRPr>
                <a:solidFill>
                  <a:schemeClr val="bg2">
                    <a:alpha val="70000"/>
                  </a:schemeClr>
                </a:solidFill>
                <a:latin typeface="Roboto" panose="02000000000000000000" pitchFamily="2" charset="0"/>
                <a:ea typeface="Roboto" panose="02000000000000000000" pitchFamily="2" charset="0"/>
              </a:defRPr>
            </a:lvl1pPr>
          </a:lstStyle>
          <a:p>
            <a:fld id="{2DF0A7F1-8DDE-AB40-ABD1-86832C9EAD8A}" type="datetimeFigureOut">
              <a:rPr lang="pl-PL" smtClean="0"/>
              <a:pPr/>
              <a:t>17.09.2025</a:t>
            </a:fld>
            <a:endParaRPr lang="pl-PL" dirty="0"/>
          </a:p>
        </p:txBody>
      </p:sp>
      <p:sp>
        <p:nvSpPr>
          <p:cNvPr id="4" name="Symbol zastępczy stopki 3">
            <a:extLst>
              <a:ext uri="{FF2B5EF4-FFF2-40B4-BE49-F238E27FC236}">
                <a16:creationId xmlns:a16="http://schemas.microsoft.com/office/drawing/2014/main" id="{7CE38F39-D96F-364D-B193-56BBB633852A}"/>
              </a:ext>
            </a:extLst>
          </p:cNvPr>
          <p:cNvSpPr>
            <a:spLocks noGrp="1"/>
          </p:cNvSpPr>
          <p:nvPr>
            <p:ph type="ftr" sz="quarter" idx="11"/>
          </p:nvPr>
        </p:nvSpPr>
        <p:spPr>
          <a:xfrm>
            <a:off x="1373188" y="6356350"/>
            <a:ext cx="5989636" cy="365125"/>
          </a:xfrm>
          <a:prstGeom prst="rect">
            <a:avLst/>
          </a:prstGeom>
        </p:spPr>
        <p:txBody>
          <a:bodyPr/>
          <a:lstStyle>
            <a:lvl1pPr>
              <a:defRPr>
                <a:solidFill>
                  <a:schemeClr val="bg2">
                    <a:alpha val="70000"/>
                  </a:schemeClr>
                </a:solidFill>
                <a:latin typeface="Roboto" panose="02000000000000000000" pitchFamily="2" charset="0"/>
                <a:ea typeface="Roboto" panose="02000000000000000000" pitchFamily="2" charset="0"/>
              </a:defRPr>
            </a:lvl1pPr>
          </a:lstStyle>
          <a:p>
            <a:endParaRPr lang="pl-PL" dirty="0"/>
          </a:p>
        </p:txBody>
      </p:sp>
      <p:sp>
        <p:nvSpPr>
          <p:cNvPr id="5" name="Symbol zastępczy numeru slajdu 4">
            <a:extLst>
              <a:ext uri="{FF2B5EF4-FFF2-40B4-BE49-F238E27FC236}">
                <a16:creationId xmlns:a16="http://schemas.microsoft.com/office/drawing/2014/main" id="{B1042CF3-E3B6-1349-9AA2-C55AC9D9AA98}"/>
              </a:ext>
            </a:extLst>
          </p:cNvPr>
          <p:cNvSpPr>
            <a:spLocks noGrp="1"/>
          </p:cNvSpPr>
          <p:nvPr>
            <p:ph type="sldNum" sz="quarter" idx="12"/>
          </p:nvPr>
        </p:nvSpPr>
        <p:spPr>
          <a:xfrm>
            <a:off x="681039" y="6356350"/>
            <a:ext cx="576261" cy="365125"/>
          </a:xfrm>
          <a:prstGeom prst="rect">
            <a:avLst/>
          </a:prstGeom>
          <a:solidFill>
            <a:schemeClr val="accent2"/>
          </a:solidFill>
        </p:spPr>
        <p:txBody>
          <a:bodyPr/>
          <a:lstStyle>
            <a:lvl1pPr>
              <a:defRPr>
                <a:solidFill>
                  <a:schemeClr val="bg2">
                    <a:alpha val="70000"/>
                  </a:schemeClr>
                </a:solidFill>
                <a:latin typeface="Roboto" panose="02000000000000000000" pitchFamily="2" charset="0"/>
                <a:ea typeface="Roboto" panose="02000000000000000000" pitchFamily="2" charset="0"/>
              </a:defRPr>
            </a:lvl1pPr>
          </a:lstStyle>
          <a:p>
            <a:fld id="{82F84508-4418-4F44-8CB3-6C056C4313D3}" type="slidenum">
              <a:rPr lang="pl-PL" smtClean="0"/>
              <a:pPr/>
              <a:t>‹#›</a:t>
            </a:fld>
            <a:endParaRPr lang="pl-PL" dirty="0"/>
          </a:p>
        </p:txBody>
      </p:sp>
      <p:cxnSp>
        <p:nvCxnSpPr>
          <p:cNvPr id="7" name="Łącznik prosty 6">
            <a:extLst>
              <a:ext uri="{FF2B5EF4-FFF2-40B4-BE49-F238E27FC236}">
                <a16:creationId xmlns:a16="http://schemas.microsoft.com/office/drawing/2014/main" id="{BAFCE026-4EF2-3844-BB84-6450150A56FE}"/>
              </a:ext>
            </a:extLst>
          </p:cNvPr>
          <p:cNvCxnSpPr>
            <a:cxnSpLocks/>
          </p:cNvCxnSpPr>
          <p:nvPr userDrawn="1"/>
        </p:nvCxnSpPr>
        <p:spPr>
          <a:xfrm flipH="1">
            <a:off x="1" y="1282550"/>
            <a:ext cx="1949449" cy="0"/>
          </a:xfrm>
          <a:prstGeom prst="line">
            <a:avLst/>
          </a:prstGeom>
          <a:ln w="25400">
            <a:gradFill>
              <a:gsLst>
                <a:gs pos="0">
                  <a:schemeClr val="accent1"/>
                </a:gs>
                <a:gs pos="100000">
                  <a:schemeClr val="accent2"/>
                </a:gs>
              </a:gsLst>
              <a:lin ang="0" scaled="0"/>
            </a:gradFill>
          </a:ln>
          <a:effectLst/>
        </p:spPr>
        <p:style>
          <a:lnRef idx="2">
            <a:schemeClr val="accent1"/>
          </a:lnRef>
          <a:fillRef idx="0">
            <a:schemeClr val="accent1"/>
          </a:fillRef>
          <a:effectRef idx="1">
            <a:schemeClr val="accent1"/>
          </a:effectRef>
          <a:fontRef idx="minor">
            <a:schemeClr val="tx1"/>
          </a:fontRef>
        </p:style>
      </p:cxnSp>
      <p:pic>
        <p:nvPicPr>
          <p:cNvPr id="8" name="Obraz 7">
            <a:extLst>
              <a:ext uri="{FF2B5EF4-FFF2-40B4-BE49-F238E27FC236}">
                <a16:creationId xmlns:a16="http://schemas.microsoft.com/office/drawing/2014/main" id="{D93689EB-A1D0-56FC-A166-ACA87690198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566143" y="6385718"/>
            <a:ext cx="9461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6433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9/17/2025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24596" y="6451601"/>
            <a:ext cx="1066800" cy="163383"/>
          </a:xfrm>
          <a:prstGeom prst="rect">
            <a:avLst/>
          </a:prstGeom>
        </p:spPr>
      </p:pic>
      <p:sp>
        <p:nvSpPr>
          <p:cNvPr id="14" name="Symbol zastępczy numeru slajdu 5"/>
          <p:cNvSpPr>
            <a:spLocks noGrp="1"/>
          </p:cNvSpPr>
          <p:nvPr>
            <p:ph type="sldNum" sz="quarter" idx="12"/>
          </p:nvPr>
        </p:nvSpPr>
        <p:spPr>
          <a:xfrm>
            <a:off x="609601" y="6356351"/>
            <a:ext cx="550332" cy="365124"/>
          </a:xfrm>
          <a:prstGeom prst="rect">
            <a:avLst/>
          </a:prstGeom>
          <a:noFill/>
        </p:spPr>
        <p:txBody>
          <a:bodyPr vert="horz" lIns="91440" tIns="45720" rIns="91440" bIns="45720" rtlCol="0" anchor="ctr"/>
          <a:lstStyle>
            <a:lvl1pPr>
              <a:defRPr lang="pl-PL" sz="140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1077229"/>
            <a:ext cx="12192000" cy="6095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609585" rtl="0" eaLnBrk="1" latinLnBrk="0" hangingPunct="1"/>
            <a:endParaRPr lang="pl-PL" sz="24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609600" y="1138187"/>
            <a:ext cx="10981267" cy="5218163"/>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609600" y="157008"/>
            <a:ext cx="10972800" cy="91214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693395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 - Title onl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331FD11-D4EB-F349-A244-1BC13AA5B98F}"/>
              </a:ext>
            </a:extLst>
          </p:cNvPr>
          <p:cNvSpPr>
            <a:spLocks noGrp="1"/>
          </p:cNvSpPr>
          <p:nvPr>
            <p:ph type="title" hasCustomPrompt="1"/>
          </p:nvPr>
        </p:nvSpPr>
        <p:spPr/>
        <p:txBody>
          <a:bodyPr lIns="0"/>
          <a:lstStyle>
            <a:lvl1pPr>
              <a:defRPr>
                <a:latin typeface="Roboto" panose="02000000000000000000" pitchFamily="2" charset="0"/>
                <a:ea typeface="Roboto" panose="02000000000000000000" pitchFamily="2" charset="0"/>
              </a:defRPr>
            </a:lvl1pPr>
          </a:lstStyle>
          <a:p>
            <a:r>
              <a:rPr lang="pl-PL" dirty="0" err="1"/>
              <a:t>Click</a:t>
            </a:r>
            <a:r>
              <a:rPr lang="pl-PL" dirty="0"/>
              <a:t> to </a:t>
            </a:r>
            <a:r>
              <a:rPr lang="pl-PL" dirty="0" err="1"/>
              <a:t>edit</a:t>
            </a:r>
            <a:endParaRPr lang="pl-PL" dirty="0"/>
          </a:p>
        </p:txBody>
      </p:sp>
      <p:sp>
        <p:nvSpPr>
          <p:cNvPr id="3" name="Symbol zastępczy daty 2">
            <a:extLst>
              <a:ext uri="{FF2B5EF4-FFF2-40B4-BE49-F238E27FC236}">
                <a16:creationId xmlns:a16="http://schemas.microsoft.com/office/drawing/2014/main" id="{D3E005BF-7244-1D4A-BB97-C85F270F8250}"/>
              </a:ext>
            </a:extLst>
          </p:cNvPr>
          <p:cNvSpPr>
            <a:spLocks noGrp="1"/>
          </p:cNvSpPr>
          <p:nvPr>
            <p:ph type="dt" sz="half" idx="10"/>
          </p:nvPr>
        </p:nvSpPr>
        <p:spPr>
          <a:xfrm>
            <a:off x="7593012" y="6356350"/>
            <a:ext cx="2535237" cy="365125"/>
          </a:xfrm>
          <a:prstGeom prst="rect">
            <a:avLst/>
          </a:prstGeom>
        </p:spPr>
        <p:txBody>
          <a:bodyPr/>
          <a:lstStyle>
            <a:lvl1pPr>
              <a:defRPr>
                <a:latin typeface="Roboto" panose="02000000000000000000" pitchFamily="2" charset="0"/>
                <a:ea typeface="Roboto" panose="02000000000000000000" pitchFamily="2" charset="0"/>
              </a:defRPr>
            </a:lvl1pPr>
          </a:lstStyle>
          <a:p>
            <a:fld id="{2DF0A7F1-8DDE-AB40-ABD1-86832C9EAD8A}" type="datetimeFigureOut">
              <a:rPr lang="pl-PL" smtClean="0"/>
              <a:pPr/>
              <a:t>17.09.2025</a:t>
            </a:fld>
            <a:endParaRPr lang="pl-PL" dirty="0"/>
          </a:p>
        </p:txBody>
      </p:sp>
      <p:sp>
        <p:nvSpPr>
          <p:cNvPr id="4" name="Symbol zastępczy stopki 3">
            <a:extLst>
              <a:ext uri="{FF2B5EF4-FFF2-40B4-BE49-F238E27FC236}">
                <a16:creationId xmlns:a16="http://schemas.microsoft.com/office/drawing/2014/main" id="{7CE38F39-D96F-364D-B193-56BBB633852A}"/>
              </a:ext>
            </a:extLst>
          </p:cNvPr>
          <p:cNvSpPr>
            <a:spLocks noGrp="1"/>
          </p:cNvSpPr>
          <p:nvPr>
            <p:ph type="ftr" sz="quarter" idx="11"/>
          </p:nvPr>
        </p:nvSpPr>
        <p:spPr>
          <a:xfrm>
            <a:off x="1373188" y="6356350"/>
            <a:ext cx="5989636" cy="365125"/>
          </a:xfrm>
          <a:prstGeom prst="rect">
            <a:avLst/>
          </a:prstGeom>
        </p:spPr>
        <p:txBody>
          <a:bodyPr/>
          <a:lstStyle>
            <a:lvl1pPr>
              <a:defRPr>
                <a:latin typeface="Roboto" panose="02000000000000000000" pitchFamily="2" charset="0"/>
                <a:ea typeface="Roboto" panose="02000000000000000000" pitchFamily="2" charset="0"/>
              </a:defRPr>
            </a:lvl1pPr>
          </a:lstStyle>
          <a:p>
            <a:endParaRPr lang="pl-PL" dirty="0"/>
          </a:p>
        </p:txBody>
      </p:sp>
      <p:sp>
        <p:nvSpPr>
          <p:cNvPr id="5" name="Symbol zastępczy numeru slajdu 4">
            <a:extLst>
              <a:ext uri="{FF2B5EF4-FFF2-40B4-BE49-F238E27FC236}">
                <a16:creationId xmlns:a16="http://schemas.microsoft.com/office/drawing/2014/main" id="{B1042CF3-E3B6-1349-9AA2-C55AC9D9AA98}"/>
              </a:ext>
            </a:extLst>
          </p:cNvPr>
          <p:cNvSpPr>
            <a:spLocks noGrp="1"/>
          </p:cNvSpPr>
          <p:nvPr>
            <p:ph type="sldNum" sz="quarter" idx="12"/>
          </p:nvPr>
        </p:nvSpPr>
        <p:spPr>
          <a:xfrm>
            <a:off x="681039" y="6356350"/>
            <a:ext cx="576261" cy="365125"/>
          </a:xfrm>
          <a:prstGeom prst="rect">
            <a:avLst/>
          </a:prstGeom>
        </p:spPr>
        <p:txBody>
          <a:bodyPr/>
          <a:lstStyle>
            <a:lvl1pPr>
              <a:defRPr>
                <a:latin typeface="Roboto" panose="02000000000000000000" pitchFamily="2" charset="0"/>
                <a:ea typeface="Roboto" panose="02000000000000000000" pitchFamily="2" charset="0"/>
              </a:defRPr>
            </a:lvl1pPr>
          </a:lstStyle>
          <a:p>
            <a:fld id="{82F84508-4418-4F44-8CB3-6C056C4313D3}" type="slidenum">
              <a:rPr lang="pl-PL" smtClean="0"/>
              <a:pPr/>
              <a:t>‹#›</a:t>
            </a:fld>
            <a:endParaRPr lang="pl-PL" dirty="0"/>
          </a:p>
        </p:txBody>
      </p:sp>
      <p:cxnSp>
        <p:nvCxnSpPr>
          <p:cNvPr id="6" name="Łącznik prosty 5">
            <a:extLst>
              <a:ext uri="{FF2B5EF4-FFF2-40B4-BE49-F238E27FC236}">
                <a16:creationId xmlns:a16="http://schemas.microsoft.com/office/drawing/2014/main" id="{F2CD0853-6B39-4D2D-B5C0-794B753D2D23}"/>
              </a:ext>
            </a:extLst>
          </p:cNvPr>
          <p:cNvCxnSpPr>
            <a:cxnSpLocks/>
          </p:cNvCxnSpPr>
          <p:nvPr userDrawn="1"/>
        </p:nvCxnSpPr>
        <p:spPr>
          <a:xfrm flipH="1">
            <a:off x="1" y="1282550"/>
            <a:ext cx="1949449" cy="0"/>
          </a:xfrm>
          <a:prstGeom prst="line">
            <a:avLst/>
          </a:prstGeom>
          <a:ln w="25400">
            <a:gradFill>
              <a:gsLst>
                <a:gs pos="0">
                  <a:schemeClr val="accent1"/>
                </a:gs>
                <a:gs pos="100000">
                  <a:schemeClr val="accent2"/>
                </a:gs>
              </a:gsLst>
              <a:lin ang="0" scaled="0"/>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21637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Contents Clean">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24596" y="6451601"/>
            <a:ext cx="1066800" cy="163383"/>
          </a:xfrm>
          <a:prstGeom prst="rect">
            <a:avLst/>
          </a:prstGeom>
        </p:spPr>
      </p:pic>
      <p:sp>
        <p:nvSpPr>
          <p:cNvPr id="14" name="Symbol zastępczy numeru slajdu 5"/>
          <p:cNvSpPr>
            <a:spLocks noGrp="1"/>
          </p:cNvSpPr>
          <p:nvPr>
            <p:ph type="sldNum" sz="quarter" idx="12"/>
          </p:nvPr>
        </p:nvSpPr>
        <p:spPr>
          <a:xfrm>
            <a:off x="609601" y="6356351"/>
            <a:ext cx="550332" cy="365124"/>
          </a:xfrm>
          <a:prstGeom prst="rect">
            <a:avLst/>
          </a:prstGeom>
          <a:noFill/>
        </p:spPr>
        <p:txBody>
          <a:bodyPr vert="horz" lIns="91440" tIns="45720" rIns="91440" bIns="45720" rtlCol="0" anchor="ctr"/>
          <a:lstStyle>
            <a:lvl1pPr>
              <a:defRPr lang="pl-PL" sz="1400" smtClean="0">
                <a:solidFill>
                  <a:schemeClr val="accent1"/>
                </a:solidFill>
              </a:defRPr>
            </a:lvl1pPr>
          </a:lstStyle>
          <a:p>
            <a:pPr algn="ctr"/>
            <a:fld id="{B398D967-AF51-1944-8D3F-4D6A679B2400}" type="slidenum">
              <a:rPr lang="pl-PL" smtClean="0"/>
              <a:pPr algn="ctr"/>
              <a:t>‹#›</a:t>
            </a:fld>
            <a:endParaRPr lang="pl-PL" dirty="0"/>
          </a:p>
        </p:txBody>
      </p:sp>
      <p:sp>
        <p:nvSpPr>
          <p:cNvPr id="10" name="Prostokąt 9"/>
          <p:cNvSpPr/>
          <p:nvPr userDrawn="1"/>
        </p:nvSpPr>
        <p:spPr>
          <a:xfrm flipV="1">
            <a:off x="0" y="1077229"/>
            <a:ext cx="12192000" cy="6095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609585" rtl="0" eaLnBrk="1" latinLnBrk="0" hangingPunct="1"/>
            <a:endParaRPr lang="pl-PL" sz="2400" kern="1200">
              <a:solidFill>
                <a:schemeClr val="lt1"/>
              </a:solidFill>
              <a:latin typeface="+mn-lt"/>
              <a:ea typeface="+mn-ea"/>
              <a:cs typeface="+mn-cs"/>
            </a:endParaRPr>
          </a:p>
        </p:txBody>
      </p:sp>
      <p:sp>
        <p:nvSpPr>
          <p:cNvPr id="2" name="Tytuł 1"/>
          <p:cNvSpPr>
            <a:spLocks noGrp="1"/>
          </p:cNvSpPr>
          <p:nvPr>
            <p:ph type="title" hasCustomPrompt="1"/>
          </p:nvPr>
        </p:nvSpPr>
        <p:spPr>
          <a:xfrm>
            <a:off x="609600" y="143153"/>
            <a:ext cx="10972800" cy="934076"/>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4002477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524067" y="6451600"/>
            <a:ext cx="1066800" cy="162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1077385"/>
            <a:ext cx="12192000" cy="61383"/>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sz="2400">
              <a:solidFill>
                <a:prstClr val="white"/>
              </a:solidFill>
            </a:endParaRPr>
          </a:p>
        </p:txBody>
      </p:sp>
      <p:sp>
        <p:nvSpPr>
          <p:cNvPr id="9" name="Symbol zastępczy tekstu 17"/>
          <p:cNvSpPr>
            <a:spLocks noGrp="1"/>
          </p:cNvSpPr>
          <p:nvPr>
            <p:ph type="body" sz="quarter" idx="25"/>
          </p:nvPr>
        </p:nvSpPr>
        <p:spPr>
          <a:xfrm>
            <a:off x="609600" y="145335"/>
            <a:ext cx="10981267" cy="923820"/>
          </a:xfrm>
        </p:spPr>
        <p:txBody>
          <a:bodyPr lIns="0" rIns="0" anchor="b">
            <a:normAutofit/>
          </a:bodyPr>
          <a:lstStyle>
            <a:lvl1pPr marL="0" indent="0">
              <a:buNone/>
              <a:defRPr lang="pl-PL" sz="2667" b="1" kern="1200" dirty="0">
                <a:solidFill>
                  <a:schemeClr val="tx1"/>
                </a:solidFill>
                <a:latin typeface="+mj-lt"/>
                <a:ea typeface="+mj-ea"/>
                <a:cs typeface="+mj-cs"/>
              </a:defRPr>
            </a:lvl1pPr>
          </a:lstStyle>
          <a:p>
            <a:pPr lvl="0"/>
            <a:r>
              <a:rPr lang="pl-PL"/>
              <a:t>Kliknij, aby edytować style wzorca tekstu</a:t>
            </a:r>
          </a:p>
        </p:txBody>
      </p:sp>
      <p:sp>
        <p:nvSpPr>
          <p:cNvPr id="13" name="Symbol zastępczy tekstu 3"/>
          <p:cNvSpPr>
            <a:spLocks noGrp="1"/>
          </p:cNvSpPr>
          <p:nvPr>
            <p:ph type="body" sz="quarter" idx="27"/>
          </p:nvPr>
        </p:nvSpPr>
        <p:spPr>
          <a:xfrm>
            <a:off x="609600" y="1138187"/>
            <a:ext cx="10981267" cy="5218163"/>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6" name="Symbol zastępczy numeru slajdu 5"/>
          <p:cNvSpPr>
            <a:spLocks noGrp="1"/>
          </p:cNvSpPr>
          <p:nvPr>
            <p:ph type="sldNum" sz="quarter" idx="28"/>
          </p:nvPr>
        </p:nvSpPr>
        <p:spPr>
          <a:xfrm>
            <a:off x="609600" y="6356351"/>
            <a:ext cx="550333" cy="364067"/>
          </a:xfrm>
          <a:noFill/>
        </p:spPr>
        <p:txBody>
          <a:bodyPr/>
          <a:lstStyle>
            <a:lvl1pPr>
              <a:defRPr>
                <a:solidFill>
                  <a:schemeClr val="accent1"/>
                </a:solidFill>
              </a:defRPr>
            </a:lvl1pPr>
          </a:lstStyle>
          <a:p>
            <a:fld id="{EA0D4AAE-8716-4798-84CC-8B9712ED07C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4797510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tents Clean">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524067" y="6451600"/>
            <a:ext cx="1066800" cy="162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1077385"/>
            <a:ext cx="12192000" cy="61383"/>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sz="2400">
              <a:solidFill>
                <a:prstClr val="white"/>
              </a:solidFill>
            </a:endParaRPr>
          </a:p>
        </p:txBody>
      </p:sp>
      <p:sp>
        <p:nvSpPr>
          <p:cNvPr id="11" name="Symbol zastępczy tekstu 17"/>
          <p:cNvSpPr>
            <a:spLocks noGrp="1"/>
          </p:cNvSpPr>
          <p:nvPr>
            <p:ph type="body" sz="quarter" idx="25"/>
          </p:nvPr>
        </p:nvSpPr>
        <p:spPr>
          <a:xfrm>
            <a:off x="609600" y="145335"/>
            <a:ext cx="10981267" cy="923820"/>
          </a:xfrm>
        </p:spPr>
        <p:txBody>
          <a:bodyPr lIns="0" rIns="0" anchor="b">
            <a:normAutofit/>
          </a:bodyPr>
          <a:lstStyle>
            <a:lvl1pPr marL="0" indent="0">
              <a:buNone/>
              <a:defRPr lang="pl-PL" sz="2667"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609600" y="6356351"/>
            <a:ext cx="550333" cy="364067"/>
          </a:xfrm>
          <a:noFill/>
        </p:spPr>
        <p:txBody>
          <a:bodyPr/>
          <a:lstStyle>
            <a:lvl1pPr>
              <a:defRPr>
                <a:solidFill>
                  <a:schemeClr val="accent1"/>
                </a:solidFill>
              </a:defRPr>
            </a:lvl1pPr>
          </a:lstStyle>
          <a:p>
            <a:fld id="{B9E79316-5AD4-489D-8F30-A45BAB140627}"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660478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ytuł">
    <p:bg>
      <p:bgRef idx="1001">
        <a:schemeClr val="bg1"/>
      </p:bgRef>
    </p:bg>
    <p:spTree>
      <p:nvGrpSpPr>
        <p:cNvPr id="1" name=""/>
        <p:cNvGrpSpPr/>
        <p:nvPr/>
      </p:nvGrpSpPr>
      <p:grpSpPr>
        <a:xfrm>
          <a:off x="0" y="0"/>
          <a:ext cx="0" cy="0"/>
          <a:chOff x="0" y="0"/>
          <a:chExt cx="0" cy="0"/>
        </a:xfrm>
      </p:grpSpPr>
      <p:sp>
        <p:nvSpPr>
          <p:cNvPr id="3" name="Obraz — symbol zastępczy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rtlCol="0"/>
          <a:lstStyle>
            <a:lvl1pPr marL="0" indent="0" algn="ctr">
              <a:buNone/>
              <a:defRPr/>
            </a:lvl1pPr>
          </a:lstStyle>
          <a:p>
            <a:pPr rtl="0"/>
            <a:r>
              <a:rPr lang="pl-PL" noProof="0"/>
              <a:t>Kliknij ikonę, aby dodać obraz</a:t>
            </a:r>
          </a:p>
        </p:txBody>
      </p:sp>
      <p:sp>
        <p:nvSpPr>
          <p:cNvPr id="14" name="Tekst — symbol zastępczy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rtlCol="0">
            <a:noAutofit/>
          </a:bodyPr>
          <a:lstStyle>
            <a:lvl1pPr marL="0" indent="0" algn="ctr">
              <a:buNone/>
              <a:defRPr sz="1800" spc="300">
                <a:solidFill>
                  <a:schemeClr val="tx1"/>
                </a:solidFill>
              </a:defRPr>
            </a:lvl1pPr>
            <a:lvl2pPr marL="457200" indent="0">
              <a:buNone/>
              <a:defRPr/>
            </a:lvl2pPr>
          </a:lstStyle>
          <a:p>
            <a:pPr lvl="0" rtl="0"/>
            <a:r>
              <a:rPr lang="pl-PL" noProof="0"/>
              <a:t>Kliknij, aby edytować style wzorca tekstu</a:t>
            </a:r>
          </a:p>
        </p:txBody>
      </p:sp>
      <p:sp>
        <p:nvSpPr>
          <p:cNvPr id="7" name="Tekst — symbol zastępczy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rtlCol="0">
            <a:noAutofit/>
          </a:bodyPr>
          <a:lstStyle>
            <a:lvl1pPr marL="0" indent="0" algn="ctr">
              <a:buNone/>
              <a:defRPr sz="1800" cap="all" baseline="0"/>
            </a:lvl1pPr>
          </a:lstStyle>
          <a:p>
            <a:pPr rtl="0"/>
            <a:r>
              <a:rPr lang="pl-PL" spc="300" noProof="0"/>
              <a:t>PRZEGLĄD ROCZNY</a:t>
            </a:r>
          </a:p>
        </p:txBody>
      </p:sp>
      <p:sp>
        <p:nvSpPr>
          <p:cNvPr id="2" name="Tytuł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rtlCol="0">
            <a:noAutofit/>
          </a:bodyPr>
          <a:lstStyle>
            <a:lvl1pPr>
              <a:lnSpc>
                <a:spcPct val="150000"/>
              </a:lnSpc>
              <a:spcBef>
                <a:spcPts val="1000"/>
              </a:spcBef>
              <a:defRPr sz="4000" cap="all" spc="300" baseline="0"/>
            </a:lvl1pPr>
          </a:lstStyle>
          <a:p>
            <a:pPr rtl="0"/>
            <a:r>
              <a:rPr lang="pl-PL" noProof="0"/>
              <a:t>Kliknij, aby edytować style wzorca TEKSTU</a:t>
            </a:r>
          </a:p>
        </p:txBody>
      </p:sp>
    </p:spTree>
    <p:extLst>
      <p:ext uri="{BB962C8B-B14F-4D97-AF65-F5344CB8AC3E}">
        <p14:creationId xmlns:p14="http://schemas.microsoft.com/office/powerpoint/2010/main" val="3969574961"/>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odsumowanie">
    <p:spTree>
      <p:nvGrpSpPr>
        <p:cNvPr id="1" name=""/>
        <p:cNvGrpSpPr/>
        <p:nvPr/>
      </p:nvGrpSpPr>
      <p:grpSpPr>
        <a:xfrm>
          <a:off x="0" y="0"/>
          <a:ext cx="0" cy="0"/>
          <a:chOff x="0" y="0"/>
          <a:chExt cx="0" cy="0"/>
        </a:xfrm>
      </p:grpSpPr>
      <p:sp>
        <p:nvSpPr>
          <p:cNvPr id="9" name="Obraz — symbol zastępczy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rtlCol="0" anchor="ctr"/>
          <a:lstStyle>
            <a:lvl1pPr marL="0" indent="0" algn="ctr">
              <a:buNone/>
              <a:defRPr/>
            </a:lvl1pPr>
          </a:lstStyle>
          <a:p>
            <a:pPr rtl="0"/>
            <a:r>
              <a:rPr lang="pl-PL" noProof="0"/>
              <a:t>Kliknij ikonę, aby dodać obraz</a:t>
            </a:r>
          </a:p>
        </p:txBody>
      </p:sp>
      <p:sp>
        <p:nvSpPr>
          <p:cNvPr id="11" name="Numer slajdu — symbol zastępczy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8C2E478F-E849-4A8C-AF1F-CBCC78A7CBFA}" type="slidenum">
              <a:rPr lang="pl-PL" noProof="0" smtClean="0"/>
              <a:t>‹#›</a:t>
            </a:fld>
            <a:endParaRPr lang="pl-PL" noProof="0"/>
          </a:p>
        </p:txBody>
      </p:sp>
      <p:sp>
        <p:nvSpPr>
          <p:cNvPr id="16" name="Zawartość — symbol zastępczy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rtlCol="0">
            <a:noAutofit/>
          </a:bodyPr>
          <a:lstStyle>
            <a:lvl1pPr>
              <a:defRPr/>
            </a:lvl1pPr>
          </a:lstStyle>
          <a:p>
            <a:pPr marL="0" indent="0" rtl="0">
              <a:lnSpc>
                <a:spcPct val="100000"/>
              </a:lnSpc>
              <a:buNone/>
            </a:pPr>
            <a:r>
              <a:rPr lang="pl-PL" sz="1600" noProof="0">
                <a:cs typeface="Biome Light" panose="020B0303030204020804" pitchFamily="34" charset="0"/>
              </a:rPr>
              <a:t>Kliknij, aby edytować styl wzorca tekstu.</a:t>
            </a:r>
          </a:p>
          <a:p>
            <a:pPr marL="0" indent="0" rtl="0">
              <a:buNone/>
            </a:pPr>
            <a:endParaRPr lang="pl-PL" noProof="0"/>
          </a:p>
        </p:txBody>
      </p:sp>
      <p:sp>
        <p:nvSpPr>
          <p:cNvPr id="17" name="Numer slajdu — symbol zastępczy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8C2E478F-E849-4A8C-AF1F-CBCC78A7CBFA}" type="slidenum">
              <a:rPr lang="pl-PL" noProof="0" smtClean="0"/>
              <a:pPr/>
              <a:t>‹#›</a:t>
            </a:fld>
            <a:endParaRPr lang="pl-PL" noProof="0"/>
          </a:p>
        </p:txBody>
      </p:sp>
      <p:sp>
        <p:nvSpPr>
          <p:cNvPr id="7" name="Tytuł 1">
            <a:extLst>
              <a:ext uri="{FF2B5EF4-FFF2-40B4-BE49-F238E27FC236}">
                <a16:creationId xmlns:a16="http://schemas.microsoft.com/office/drawing/2014/main" id="{76CDEBF2-B5C9-4887-B717-81C3D1A73CA9}"/>
              </a:ext>
            </a:extLst>
          </p:cNvPr>
          <p:cNvSpPr>
            <a:spLocks noGrp="1"/>
          </p:cNvSpPr>
          <p:nvPr>
            <p:ph type="title" hasCustomPrompt="1"/>
          </p:nvPr>
        </p:nvSpPr>
        <p:spPr>
          <a:xfrm>
            <a:off x="6095999" y="612037"/>
            <a:ext cx="5897218" cy="884238"/>
          </a:xfrm>
        </p:spPr>
        <p:txBody>
          <a:bodyPr lIns="91440" rIns="91440" rtlCol="0" anchor="t">
            <a:noAutofit/>
          </a:bodyPr>
          <a:lstStyle>
            <a:lvl1pPr algn="l">
              <a:lnSpc>
                <a:spcPct val="150000"/>
              </a:lnSpc>
              <a:spcBef>
                <a:spcPts val="1000"/>
              </a:spcBef>
              <a:defRPr sz="3200">
                <a:solidFill>
                  <a:schemeClr val="tx1"/>
                </a:solidFill>
              </a:defRPr>
            </a:lvl1pPr>
          </a:lstStyle>
          <a:p>
            <a:pPr rtl="0"/>
            <a:r>
              <a:rPr lang="pl-PL" noProof="0"/>
              <a:t>Kliknij, aby edytować styl wzorca tytułu</a:t>
            </a:r>
          </a:p>
        </p:txBody>
      </p:sp>
      <p:sp>
        <p:nvSpPr>
          <p:cNvPr id="2" name="Prostokąt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noProof="0"/>
          </a:p>
        </p:txBody>
      </p:sp>
    </p:spTree>
    <p:extLst>
      <p:ext uri="{BB962C8B-B14F-4D97-AF65-F5344CB8AC3E}">
        <p14:creationId xmlns:p14="http://schemas.microsoft.com/office/powerpoint/2010/main" val="29770305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Plan spotkania">
    <p:spTree>
      <p:nvGrpSpPr>
        <p:cNvPr id="1" name=""/>
        <p:cNvGrpSpPr/>
        <p:nvPr/>
      </p:nvGrpSpPr>
      <p:grpSpPr>
        <a:xfrm>
          <a:off x="0" y="0"/>
          <a:ext cx="0" cy="0"/>
          <a:chOff x="0" y="0"/>
          <a:chExt cx="0" cy="0"/>
        </a:xfrm>
      </p:grpSpPr>
      <p:sp>
        <p:nvSpPr>
          <p:cNvPr id="11" name="Obraz — symbol zastępczy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rtlCol="0" anchor="ctr"/>
          <a:lstStyle>
            <a:lvl1pPr marL="0" indent="0" algn="ctr">
              <a:buNone/>
              <a:defRPr/>
            </a:lvl1pPr>
          </a:lstStyle>
          <a:p>
            <a:pPr rtl="0"/>
            <a:r>
              <a:rPr lang="pl-PL" noProof="0"/>
              <a:t>Kliknij ikonę, aby dodać obraz</a:t>
            </a:r>
          </a:p>
        </p:txBody>
      </p:sp>
      <p:sp>
        <p:nvSpPr>
          <p:cNvPr id="2" name="Tytuł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rtlCol="0" anchor="t">
            <a:noAutofit/>
          </a:bodyPr>
          <a:lstStyle>
            <a:lvl1pPr algn="l">
              <a:lnSpc>
                <a:spcPct val="150000"/>
              </a:lnSpc>
              <a:spcBef>
                <a:spcPts val="1000"/>
              </a:spcBef>
              <a:defRPr sz="5400" baseline="0"/>
            </a:lvl1pPr>
          </a:lstStyle>
          <a:p>
            <a:pPr rtl="0"/>
            <a:r>
              <a:rPr lang="pl-PL" noProof="0"/>
              <a:t>Tytuł</a:t>
            </a:r>
          </a:p>
        </p:txBody>
      </p:sp>
      <p:sp>
        <p:nvSpPr>
          <p:cNvPr id="5" name="Stopka — symbol zastępczy 4">
            <a:extLst>
              <a:ext uri="{FF2B5EF4-FFF2-40B4-BE49-F238E27FC236}">
                <a16:creationId xmlns:a16="http://schemas.microsoft.com/office/drawing/2014/main" id="{BC79732E-D749-40DD-8365-05028518765D}"/>
              </a:ext>
            </a:extLst>
          </p:cNvPr>
          <p:cNvSpPr>
            <a:spLocks noGrp="1"/>
          </p:cNvSpPr>
          <p:nvPr>
            <p:ph type="ftr" sz="quarter" idx="11"/>
          </p:nvPr>
        </p:nvSpPr>
        <p:spPr/>
        <p:txBody>
          <a:bodyPr rtlCol="0"/>
          <a:lstStyle/>
          <a:p>
            <a:pPr rtl="0"/>
            <a:r>
              <a:rPr lang="pl-PL" noProof="0"/>
              <a:t>Dodaj stopkę</a:t>
            </a:r>
          </a:p>
        </p:txBody>
      </p:sp>
      <p:sp>
        <p:nvSpPr>
          <p:cNvPr id="6" name="Numer slajdu — symbol zastępczy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rtlCol="0"/>
          <a:lstStyle/>
          <a:p>
            <a:pPr rtl="0"/>
            <a:fld id="{8C2E478F-E849-4A8C-AF1F-CBCC78A7CBFA}" type="slidenum">
              <a:rPr lang="pl-PL" noProof="0" smtClean="0"/>
              <a:t>‹#›</a:t>
            </a:fld>
            <a:endParaRPr lang="pl-PL" noProof="0"/>
          </a:p>
        </p:txBody>
      </p:sp>
      <p:sp>
        <p:nvSpPr>
          <p:cNvPr id="13" name="Tekst — symbol zastępczy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rtlCol="0">
            <a:noAutofit/>
          </a:bodyPr>
          <a:lstStyle>
            <a:lvl1pPr marL="0" indent="0">
              <a:buNone/>
              <a:defRPr sz="1800" spc="300"/>
            </a:lvl1pPr>
          </a:lstStyle>
          <a:p>
            <a:pPr lvl="0" rtl="0"/>
            <a:r>
              <a:rPr lang="pl-PL" noProof="0"/>
              <a:t>KLIKNIJ, ABY EDYTOWAĆ STYLE WZORCÓW TEKSTU</a:t>
            </a:r>
          </a:p>
        </p:txBody>
      </p:sp>
      <p:sp>
        <p:nvSpPr>
          <p:cNvPr id="3" name="Prostokąt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noProof="0"/>
          </a:p>
        </p:txBody>
      </p:sp>
    </p:spTree>
    <p:extLst>
      <p:ext uri="{BB962C8B-B14F-4D97-AF65-F5344CB8AC3E}">
        <p14:creationId xmlns:p14="http://schemas.microsoft.com/office/powerpoint/2010/main" val="2817596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Nagłówek sekcji">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pl-PL"/>
              <a:t>Kliknij, aby edytować styl</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F34E6425-0181-43F2-84FC-787E803FD2F8}" type="datetimeFigureOut">
              <a:rPr lang="en-US" dirty="0"/>
              <a:t>9/17/2025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9/17/2025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l-PL"/>
              <a:t>Kliknij, aby edytować styl</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9/17/2025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pl-PL"/>
              <a:t>Kliknij, aby edytować styl</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9/17/2025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Pusty">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9/17/2025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Zawartość z podpisem">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pl-PL"/>
              <a:t>Kliknij, aby edytować styl</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Date Placeholder 4"/>
          <p:cNvSpPr>
            <a:spLocks noGrp="1"/>
          </p:cNvSpPr>
          <p:nvPr>
            <p:ph type="dt" sz="half" idx="10"/>
          </p:nvPr>
        </p:nvSpPr>
        <p:spPr/>
        <p:txBody>
          <a:bodyPr/>
          <a:lstStyle/>
          <a:p>
            <a:fld id="{76E86A4C-8E40-4F87-A4F0-01A0687C5742}" type="datetimeFigureOut">
              <a:rPr lang="en-US" dirty="0"/>
              <a:t>9/17/2025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Obraz z podpisem">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pl-PL"/>
              <a:t>Kliknij, aby edytować styl</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pl-PL"/>
              <a:t>Kliknij ikonę, aby dodać obraz</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Date Placeholder 4"/>
          <p:cNvSpPr>
            <a:spLocks noGrp="1"/>
          </p:cNvSpPr>
          <p:nvPr>
            <p:ph type="dt" sz="half" idx="10"/>
          </p:nvPr>
        </p:nvSpPr>
        <p:spPr/>
        <p:txBody>
          <a:bodyPr/>
          <a:lstStyle/>
          <a:p>
            <a:fld id="{35E72C73-2D91-4E12-BA25-F0AA0C03599B}" type="datetimeFigureOut">
              <a:rPr lang="en-US" dirty="0"/>
              <a:t>9/17/2025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pl-PL"/>
              <a:t>Kliknij, aby edytować styl</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9/17/2025</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3" r:id="rId2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ostingtree.com/demystifying-artificial-intelligence-what-you-need-to-know-about-ai/" TargetMode="External"/><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actualidadjoven.es/te-explicamos/los-teatros-del-canal-reviven-a-alan-turing-el-hombre-que-derroto-a-los-nazi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osce.org/mc/87212" TargetMode="External"/><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pxhere.com/zh/photo/1575603"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1.jpe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hyperlink" Target="https://www.wallpaperflare.com/human-brain-in-a-jar-clipart-glass-brown-blue-black-bank-wallpaper-shtx/download/1920x1080" TargetMode="External"/><Relationship Id="rId2" Type="http://schemas.openxmlformats.org/officeDocument/2006/relationships/image" Target="../media/image9.jp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hyperlink" Target="https://gersende-gollier.com/8-formes-dintelligences-celle-de-enfant/" TargetMode="External"/><Relationship Id="rId2" Type="http://schemas.openxmlformats.org/officeDocument/2006/relationships/image" Target="../media/image14.jp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hyperlink" Target="https://www.new-educ.com/multiple-intelligences" TargetMode="External"/><Relationship Id="rId2" Type="http://schemas.openxmlformats.org/officeDocument/2006/relationships/image" Target="../media/image15.jp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3" Type="http://schemas.openxmlformats.org/officeDocument/2006/relationships/hyperlink" Target="https://sparkthemagazine.com/pms/" TargetMode="External"/><Relationship Id="rId2" Type="http://schemas.openxmlformats.org/officeDocument/2006/relationships/image" Target="../media/image16.jp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hyperlink" Target="https://sco.wikipedia.org/wiki/Facebook" TargetMode="External"/><Relationship Id="rId18" Type="http://schemas.openxmlformats.org/officeDocument/2006/relationships/image" Target="../media/image25.png"/><Relationship Id="rId3" Type="http://schemas.openxmlformats.org/officeDocument/2006/relationships/hyperlink" Target="https://en.wikiversity.org/wiki/Python_Concepts" TargetMode="External"/><Relationship Id="rId21" Type="http://schemas.openxmlformats.org/officeDocument/2006/relationships/hyperlink" Target="https://www.goodfreephotos.com/vector-images/database-symbol-vector-clipart.png.php" TargetMode="External"/><Relationship Id="rId7" Type="http://schemas.openxmlformats.org/officeDocument/2006/relationships/hyperlink" Target="https://commons.wikimedia.org/wiki/File:Oxygen480-categories-applications-internet.svg" TargetMode="External"/><Relationship Id="rId12" Type="http://schemas.openxmlformats.org/officeDocument/2006/relationships/image" Target="../media/image22.png"/><Relationship Id="rId17" Type="http://schemas.openxmlformats.org/officeDocument/2006/relationships/hyperlink" Target="https://en.wikipedia.org/wiki/Google_logo" TargetMode="External"/><Relationship Id="rId2" Type="http://schemas.openxmlformats.org/officeDocument/2006/relationships/image" Target="../media/image17.png"/><Relationship Id="rId16" Type="http://schemas.openxmlformats.org/officeDocument/2006/relationships/image" Target="../media/image24.png"/><Relationship Id="rId20" Type="http://schemas.openxmlformats.org/officeDocument/2006/relationships/image" Target="../media/image26.png"/><Relationship Id="rId1" Type="http://schemas.openxmlformats.org/officeDocument/2006/relationships/slideLayout" Target="../slideLayouts/slideLayout20.xml"/><Relationship Id="rId6" Type="http://schemas.openxmlformats.org/officeDocument/2006/relationships/image" Target="../media/image19.png"/><Relationship Id="rId11" Type="http://schemas.openxmlformats.org/officeDocument/2006/relationships/hyperlink" Target="https://en.wikipedia.org/wiki/Rocket_Science_Games" TargetMode="External"/><Relationship Id="rId5" Type="http://schemas.openxmlformats.org/officeDocument/2006/relationships/hyperlink" Target="https://hackclarify.blogspot.com/2012/04/uninstall-programs-using-cmd-in-windows.html" TargetMode="External"/><Relationship Id="rId15" Type="http://schemas.openxmlformats.org/officeDocument/2006/relationships/hyperlink" Target="https://www.maxpixel.net/Music-Network-Online-Streaming-Spotify-Internet-1759471" TargetMode="External"/><Relationship Id="rId10" Type="http://schemas.openxmlformats.org/officeDocument/2006/relationships/image" Target="../media/image21.jpg"/><Relationship Id="rId19" Type="http://schemas.openxmlformats.org/officeDocument/2006/relationships/hyperlink" Target="http://whatchareading.com/havent-forgotten-k-jessica-jones/" TargetMode="External"/><Relationship Id="rId4" Type="http://schemas.openxmlformats.org/officeDocument/2006/relationships/image" Target="../media/image18.jpg"/><Relationship Id="rId9" Type="http://schemas.openxmlformats.org/officeDocument/2006/relationships/hyperlink" Target="https://ai.stackexchange.com/questions/9305/what-problems-in-ai-are-not-machine-learning" TargetMode="External"/><Relationship Id="rId14" Type="http://schemas.openxmlformats.org/officeDocument/2006/relationships/image" Target="../media/image23.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5.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6.xml"/><Relationship Id="rId4" Type="http://schemas.microsoft.com/office/2007/relationships/hdphoto" Target="../media/hdphoto2.wdp"/></Relationships>
</file>

<file path=ppt/slides/_rels/slide50.xml.rels><?xml version="1.0" encoding="UTF-8" standalone="yes"?>
<Relationships xmlns="http://schemas.openxmlformats.org/package/2006/relationships"><Relationship Id="rId3" Type="http://schemas.openxmlformats.org/officeDocument/2006/relationships/hyperlink" Target="https://www.nlp-techniques.org/nlp-training-online/" TargetMode="External"/><Relationship Id="rId2" Type="http://schemas.openxmlformats.org/officeDocument/2006/relationships/image" Target="../media/image35.jp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wallpaperflare.com/human-brain-in-a-jar-clipart-glass-brown-blue-black-bank-wallpaper-shtx/download/1920x1080" TargetMode="External"/><Relationship Id="rId2" Type="http://schemas.openxmlformats.org/officeDocument/2006/relationships/image" Target="../media/image9.jp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Obraz 4" descr="Obraz zawierający światło, Ludzka twarz, sztuka, noc&#10;&#10;Opis wygenerowany automatycznie">
            <a:extLst>
              <a:ext uri="{FF2B5EF4-FFF2-40B4-BE49-F238E27FC236}">
                <a16:creationId xmlns:a16="http://schemas.microsoft.com/office/drawing/2014/main" id="{DA89EBBD-C06D-78EA-4EB5-1362A700C812}"/>
              </a:ext>
            </a:extLst>
          </p:cNvPr>
          <p:cNvPicPr>
            <a:picLocks noChangeAspect="1"/>
          </p:cNvPicPr>
          <p:nvPr/>
        </p:nvPicPr>
        <p:blipFill>
          <a:blip r:embed="rId2">
            <a:extLst>
              <a:ext uri="{837473B0-CC2E-450A-ABE3-18F120FF3D39}">
                <a1611:picAttrSrcUrl xmlns:a1611="http://schemas.microsoft.com/office/drawing/2016/11/main" r:id="rId3"/>
              </a:ext>
            </a:extLst>
          </a:blip>
          <a:srcRect r="-1" b="26795"/>
          <a:stretch/>
        </p:blipFill>
        <p:spPr>
          <a:xfrm>
            <a:off x="1" y="-5"/>
            <a:ext cx="12191695"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10" name="Freeform: Shape 9">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Freeform 5">
            <a:extLst>
              <a:ext uri="{FF2B5EF4-FFF2-40B4-BE49-F238E27FC236}">
                <a16:creationId xmlns:a16="http://schemas.microsoft.com/office/drawing/2014/main" id="{C91E93A7-6C7F-4F77-9CB0-280D958EF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sp>
        <p:nvSpPr>
          <p:cNvPr id="2" name="Tytuł 1">
            <a:extLst>
              <a:ext uri="{FF2B5EF4-FFF2-40B4-BE49-F238E27FC236}">
                <a16:creationId xmlns:a16="http://schemas.microsoft.com/office/drawing/2014/main" id="{134B9966-BED9-B7A1-7D59-5ECDC11B2B9D}"/>
              </a:ext>
            </a:extLst>
          </p:cNvPr>
          <p:cNvSpPr>
            <a:spLocks noGrp="1"/>
          </p:cNvSpPr>
          <p:nvPr>
            <p:ph type="ctrTitle"/>
          </p:nvPr>
        </p:nvSpPr>
        <p:spPr>
          <a:xfrm>
            <a:off x="892199" y="4854346"/>
            <a:ext cx="10407602" cy="868026"/>
          </a:xfrm>
        </p:spPr>
        <p:txBody>
          <a:bodyPr>
            <a:normAutofit/>
          </a:bodyPr>
          <a:lstStyle/>
          <a:p>
            <a:pPr algn="ctr"/>
            <a:r>
              <a:rPr lang="pl-PL" sz="4400" dirty="0">
                <a:solidFill>
                  <a:srgbClr val="EBEBEB"/>
                </a:solidFill>
              </a:rPr>
              <a:t>Sztuczna Inteligencja w ofertowaniu</a:t>
            </a:r>
          </a:p>
        </p:txBody>
      </p:sp>
      <p:sp>
        <p:nvSpPr>
          <p:cNvPr id="3" name="Podtytuł 2">
            <a:extLst>
              <a:ext uri="{FF2B5EF4-FFF2-40B4-BE49-F238E27FC236}">
                <a16:creationId xmlns:a16="http://schemas.microsoft.com/office/drawing/2014/main" id="{2780DF62-CBD8-281F-A417-1BA9D04A1453}"/>
              </a:ext>
            </a:extLst>
          </p:cNvPr>
          <p:cNvSpPr>
            <a:spLocks noGrp="1"/>
          </p:cNvSpPr>
          <p:nvPr>
            <p:ph type="subTitle" idx="1"/>
          </p:nvPr>
        </p:nvSpPr>
        <p:spPr>
          <a:xfrm>
            <a:off x="892199" y="5722374"/>
            <a:ext cx="10407602" cy="487924"/>
          </a:xfrm>
        </p:spPr>
        <p:txBody>
          <a:bodyPr>
            <a:normAutofit/>
          </a:bodyPr>
          <a:lstStyle/>
          <a:p>
            <a:pPr algn="ctr"/>
            <a:r>
              <a:rPr lang="pl-PL" dirty="0">
                <a:solidFill>
                  <a:schemeClr val="tx2">
                    <a:lumMod val="40000"/>
                    <a:lumOff val="60000"/>
                  </a:schemeClr>
                </a:solidFill>
              </a:rPr>
              <a:t>Sztuczna inteligencja w biznesie </a:t>
            </a:r>
          </a:p>
        </p:txBody>
      </p:sp>
      <p:sp>
        <p:nvSpPr>
          <p:cNvPr id="14"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2856" y="3785499"/>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95143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E0488BA-180E-40D8-8350-4B1791795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Obraz 4" descr="Obraz zawierający osoba, Ludzka twarz, ubrania, brew&#10;&#10;Opis wygenerowany automatycznie">
            <a:extLst>
              <a:ext uri="{FF2B5EF4-FFF2-40B4-BE49-F238E27FC236}">
                <a16:creationId xmlns:a16="http://schemas.microsoft.com/office/drawing/2014/main" id="{33943296-9E7D-3E6B-BD2D-6D37177A44CE}"/>
              </a:ext>
            </a:extLst>
          </p:cNvPr>
          <p:cNvPicPr>
            <a:picLocks noChangeAspect="1"/>
          </p:cNvPicPr>
          <p:nvPr/>
        </p:nvPicPr>
        <p:blipFill>
          <a:blip r:embed="rId3">
            <a:alphaModFix amt="40000"/>
            <a:extLst>
              <a:ext uri="{837473B0-CC2E-450A-ABE3-18F120FF3D39}">
                <a1611:picAttrSrcUrl xmlns:a1611="http://schemas.microsoft.com/office/drawing/2016/11/main" r:id="rId4"/>
              </a:ext>
            </a:extLst>
          </a:blip>
          <a:srcRect/>
          <a:stretch/>
        </p:blipFill>
        <p:spPr>
          <a:xfrm>
            <a:off x="20" y="10"/>
            <a:ext cx="12191980" cy="6857990"/>
          </a:xfrm>
          <a:prstGeom prst="rect">
            <a:avLst/>
          </a:prstGeom>
        </p:spPr>
      </p:pic>
      <p:sp>
        <p:nvSpPr>
          <p:cNvPr id="2" name="Title 1"/>
          <p:cNvSpPr>
            <a:spLocks noGrp="1"/>
          </p:cNvSpPr>
          <p:nvPr>
            <p:ph type="title"/>
          </p:nvPr>
        </p:nvSpPr>
        <p:spPr>
          <a:xfrm>
            <a:off x="1154954" y="973668"/>
            <a:ext cx="8761413" cy="706964"/>
          </a:xfrm>
        </p:spPr>
        <p:txBody>
          <a:bodyPr>
            <a:normAutofit/>
          </a:bodyPr>
          <a:lstStyle/>
          <a:p>
            <a:r>
              <a:rPr lang="pl-PL">
                <a:solidFill>
                  <a:schemeClr val="tx1"/>
                </a:solidFill>
              </a:rPr>
              <a:t>1940-1950: Początki Koncepcji SI</a:t>
            </a:r>
          </a:p>
        </p:txBody>
      </p:sp>
      <p:sp>
        <p:nvSpPr>
          <p:cNvPr id="3" name="Content Placeholder 2"/>
          <p:cNvSpPr>
            <a:spLocks noGrp="1"/>
          </p:cNvSpPr>
          <p:nvPr>
            <p:ph idx="1"/>
          </p:nvPr>
        </p:nvSpPr>
        <p:spPr>
          <a:xfrm>
            <a:off x="1154954" y="2603500"/>
            <a:ext cx="8825659" cy="3416300"/>
          </a:xfrm>
        </p:spPr>
        <p:txBody>
          <a:bodyPr>
            <a:normAutofit/>
          </a:bodyPr>
          <a:lstStyle/>
          <a:p>
            <a:r>
              <a:rPr lang="pl-PL">
                <a:solidFill>
                  <a:schemeClr val="tx1"/>
                </a:solidFill>
              </a:rPr>
              <a:t>Wizjonerzy tacy jak Alan Turing przedstawili teoretyczne podstawy SI, w tym słynną 'Maszynę Turinga' i test Turinga.</a:t>
            </a:r>
          </a:p>
        </p:txBody>
      </p:sp>
    </p:spTree>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9EA2611-DCBA-4E97-A2B2-9A466E76B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a:lstStyle/>
          <a:p>
            <a:endParaRPr lang="pl-PL"/>
          </a:p>
        </p:txBody>
      </p:sp>
      <p:sp>
        <p:nvSpPr>
          <p:cNvPr id="13" name="Freeform 5">
            <a:extLst>
              <a:ext uri="{FF2B5EF4-FFF2-40B4-BE49-F238E27FC236}">
                <a16:creationId xmlns:a16="http://schemas.microsoft.com/office/drawing/2014/main" id="{BBC615D1-6E12-40EF-915B-316CFDB55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pl-PL"/>
          </a:p>
        </p:txBody>
      </p:sp>
      <p:sp>
        <p:nvSpPr>
          <p:cNvPr id="15" name="Freeform 5">
            <a:extLst>
              <a:ext uri="{FF2B5EF4-FFF2-40B4-BE49-F238E27FC236}">
                <a16:creationId xmlns:a16="http://schemas.microsoft.com/office/drawing/2014/main" id="{B9797D36-DE1E-47CD-881A-6C1F58282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537676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txBody>
          <a:bodyPr/>
          <a:lstStyle/>
          <a:p>
            <a:endParaRPr lang="pl-PL"/>
          </a:p>
        </p:txBody>
      </p:sp>
      <p:sp>
        <p:nvSpPr>
          <p:cNvPr id="2" name="Title 1"/>
          <p:cNvSpPr>
            <a:spLocks noGrp="1"/>
          </p:cNvSpPr>
          <p:nvPr>
            <p:ph type="title"/>
          </p:nvPr>
        </p:nvSpPr>
        <p:spPr>
          <a:xfrm>
            <a:off x="639098" y="629265"/>
            <a:ext cx="6072776" cy="1622322"/>
          </a:xfrm>
        </p:spPr>
        <p:txBody>
          <a:bodyPr>
            <a:normAutofit/>
          </a:bodyPr>
          <a:lstStyle/>
          <a:p>
            <a:r>
              <a:rPr lang="pl-PL">
                <a:solidFill>
                  <a:srgbClr val="FFFFFF"/>
                </a:solidFill>
              </a:rPr>
              <a:t>1956: Narodziny Sztucznej Inteligencji</a:t>
            </a:r>
          </a:p>
        </p:txBody>
      </p:sp>
      <p:pic>
        <p:nvPicPr>
          <p:cNvPr id="5" name="Obraz 4" descr="Obraz zawierający ubrania, człowiek, w pomieszczeniu, audytorium&#10;&#10;Opis wygenerowany automatycznie">
            <a:extLst>
              <a:ext uri="{FF2B5EF4-FFF2-40B4-BE49-F238E27FC236}">
                <a16:creationId xmlns:a16="http://schemas.microsoft.com/office/drawing/2014/main" id="{838A33FB-77E5-3A2F-8648-9D180018BDD2}"/>
              </a:ext>
            </a:extLst>
          </p:cNvPr>
          <p:cNvPicPr>
            <a:picLocks noChangeAspect="1"/>
          </p:cNvPicPr>
          <p:nvPr/>
        </p:nvPicPr>
        <p:blipFill>
          <a:blip r:embed="rId2">
            <a:extLst>
              <a:ext uri="{837473B0-CC2E-450A-ABE3-18F120FF3D39}">
                <a1611:picAttrSrcUrl xmlns:a1611="http://schemas.microsoft.com/office/drawing/2016/11/main" r:id="rId3"/>
              </a:ext>
            </a:extLst>
          </a:blip>
          <a:srcRect l="14578" r="29836" b="-2"/>
          <a:stretch/>
        </p:blipFill>
        <p:spPr>
          <a:xfrm>
            <a:off x="6774511" y="480060"/>
            <a:ext cx="4929808" cy="5897880"/>
          </a:xfrm>
          <a:custGeom>
            <a:avLst/>
            <a:gdLst/>
            <a:ahLst/>
            <a:cxnLst/>
            <a:rect l="l" t="t" r="r" b="b"/>
            <a:pathLst>
              <a:path w="4929808" h="5897880">
                <a:moveTo>
                  <a:pt x="104535" y="0"/>
                </a:moveTo>
                <a:lnTo>
                  <a:pt x="2751151" y="0"/>
                </a:lnTo>
                <a:lnTo>
                  <a:pt x="4769032" y="0"/>
                </a:lnTo>
                <a:lnTo>
                  <a:pt x="4929808" y="0"/>
                </a:lnTo>
                <a:lnTo>
                  <a:pt x="4929808" y="5897880"/>
                </a:lnTo>
                <a:lnTo>
                  <a:pt x="4769032" y="5897880"/>
                </a:lnTo>
                <a:lnTo>
                  <a:pt x="2751151" y="5897880"/>
                </a:lnTo>
                <a:lnTo>
                  <a:pt x="0" y="5897880"/>
                </a:lnTo>
                <a:lnTo>
                  <a:pt x="0" y="5896985"/>
                </a:lnTo>
                <a:lnTo>
                  <a:pt x="103291" y="5896985"/>
                </a:lnTo>
                <a:lnTo>
                  <a:pt x="112340" y="5838313"/>
                </a:lnTo>
                <a:lnTo>
                  <a:pt x="123631" y="5762037"/>
                </a:lnTo>
                <a:lnTo>
                  <a:pt x="135550" y="5671232"/>
                </a:lnTo>
                <a:lnTo>
                  <a:pt x="149820" y="5563476"/>
                </a:lnTo>
                <a:lnTo>
                  <a:pt x="164875" y="5444219"/>
                </a:lnTo>
                <a:lnTo>
                  <a:pt x="180714" y="5309828"/>
                </a:lnTo>
                <a:lnTo>
                  <a:pt x="197494" y="5163329"/>
                </a:lnTo>
                <a:lnTo>
                  <a:pt x="214273" y="5004117"/>
                </a:lnTo>
                <a:lnTo>
                  <a:pt x="231367" y="4834615"/>
                </a:lnTo>
                <a:lnTo>
                  <a:pt x="247205" y="4651794"/>
                </a:lnTo>
                <a:lnTo>
                  <a:pt x="262417" y="4460498"/>
                </a:lnTo>
                <a:lnTo>
                  <a:pt x="276217" y="4258305"/>
                </a:lnTo>
                <a:lnTo>
                  <a:pt x="289390" y="4047637"/>
                </a:lnTo>
                <a:lnTo>
                  <a:pt x="301779" y="3827889"/>
                </a:lnTo>
                <a:lnTo>
                  <a:pt x="306170" y="3715291"/>
                </a:lnTo>
                <a:lnTo>
                  <a:pt x="311031" y="3600271"/>
                </a:lnTo>
                <a:lnTo>
                  <a:pt x="315579" y="3483435"/>
                </a:lnTo>
                <a:lnTo>
                  <a:pt x="318558" y="3365994"/>
                </a:lnTo>
                <a:lnTo>
                  <a:pt x="321224" y="3246131"/>
                </a:lnTo>
                <a:lnTo>
                  <a:pt x="324047" y="3125058"/>
                </a:lnTo>
                <a:lnTo>
                  <a:pt x="325929" y="3001563"/>
                </a:lnTo>
                <a:lnTo>
                  <a:pt x="325929" y="2876858"/>
                </a:lnTo>
                <a:lnTo>
                  <a:pt x="326870" y="2750941"/>
                </a:lnTo>
                <a:lnTo>
                  <a:pt x="325929" y="2623814"/>
                </a:lnTo>
                <a:lnTo>
                  <a:pt x="324047" y="2494871"/>
                </a:lnTo>
                <a:lnTo>
                  <a:pt x="322322" y="2365928"/>
                </a:lnTo>
                <a:lnTo>
                  <a:pt x="318558" y="2235169"/>
                </a:lnTo>
                <a:lnTo>
                  <a:pt x="314638" y="2103199"/>
                </a:lnTo>
                <a:lnTo>
                  <a:pt x="310090" y="1971229"/>
                </a:lnTo>
                <a:lnTo>
                  <a:pt x="303660" y="1838048"/>
                </a:lnTo>
                <a:lnTo>
                  <a:pt x="295976" y="1703656"/>
                </a:lnTo>
                <a:lnTo>
                  <a:pt x="288606" y="1568660"/>
                </a:lnTo>
                <a:lnTo>
                  <a:pt x="279197" y="1433663"/>
                </a:lnTo>
                <a:lnTo>
                  <a:pt x="267906" y="1296850"/>
                </a:lnTo>
                <a:lnTo>
                  <a:pt x="256615" y="1161853"/>
                </a:lnTo>
                <a:lnTo>
                  <a:pt x="243598" y="1024435"/>
                </a:lnTo>
                <a:lnTo>
                  <a:pt x="229328" y="886411"/>
                </a:lnTo>
                <a:lnTo>
                  <a:pt x="214273" y="750203"/>
                </a:lnTo>
                <a:lnTo>
                  <a:pt x="196709" y="612180"/>
                </a:lnTo>
                <a:lnTo>
                  <a:pt x="177891" y="474761"/>
                </a:lnTo>
                <a:lnTo>
                  <a:pt x="159229" y="336738"/>
                </a:lnTo>
                <a:lnTo>
                  <a:pt x="137432" y="199320"/>
                </a:lnTo>
                <a:lnTo>
                  <a:pt x="115163" y="62507"/>
                </a:lnTo>
                <a:close/>
              </a:path>
            </a:pathLst>
          </a:custGeom>
        </p:spPr>
      </p:pic>
      <p:sp>
        <p:nvSpPr>
          <p:cNvPr id="17" name="Rectangle 16">
            <a:extLst>
              <a:ext uri="{FF2B5EF4-FFF2-40B4-BE49-F238E27FC236}">
                <a16:creationId xmlns:a16="http://schemas.microsoft.com/office/drawing/2014/main" id="{4A2FAF1F-F462-46AF-A9E6-CC93C4E2C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9" name="Oval 18">
            <a:extLst>
              <a:ext uri="{FF2B5EF4-FFF2-40B4-BE49-F238E27FC236}">
                <a16:creationId xmlns:a16="http://schemas.microsoft.com/office/drawing/2014/main" id="{7146BED8-BAE9-42C5-A3DD-7B946445D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21" name="Oval 20">
            <a:extLst>
              <a:ext uri="{FF2B5EF4-FFF2-40B4-BE49-F238E27FC236}">
                <a16:creationId xmlns:a16="http://schemas.microsoft.com/office/drawing/2014/main" id="{15765FE8-B62F-41E4-A73C-74C91A8FD9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3" name="Content Placeholder 2"/>
          <p:cNvSpPr>
            <a:spLocks noGrp="1"/>
          </p:cNvSpPr>
          <p:nvPr>
            <p:ph idx="1"/>
          </p:nvPr>
        </p:nvSpPr>
        <p:spPr>
          <a:xfrm>
            <a:off x="639098" y="2418735"/>
            <a:ext cx="6072776" cy="3811740"/>
          </a:xfrm>
        </p:spPr>
        <p:txBody>
          <a:bodyPr anchor="ctr">
            <a:normAutofit/>
          </a:bodyPr>
          <a:lstStyle/>
          <a:p>
            <a:r>
              <a:rPr lang="pl-PL">
                <a:solidFill>
                  <a:srgbClr val="FFFFFF"/>
                </a:solidFill>
              </a:rPr>
              <a:t>Konferencja w Dartmouth uznawana jest za moment narodzin SI jako dyscypliny naukowej. Powstały pierwsze programy rozwiązywania problemów i przetwarzania języka.</a:t>
            </a:r>
          </a:p>
        </p:txBody>
      </p:sp>
    </p:spTree>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314C310-850D-4491-AA52-C75BEA68B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2"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pl-PL"/>
            </a:p>
          </p:txBody>
        </p:sp>
      </p:grpSp>
      <p:sp>
        <p:nvSpPr>
          <p:cNvPr id="2" name="Title 1"/>
          <p:cNvSpPr>
            <a:spLocks noGrp="1"/>
          </p:cNvSpPr>
          <p:nvPr>
            <p:ph type="title"/>
          </p:nvPr>
        </p:nvSpPr>
        <p:spPr>
          <a:xfrm>
            <a:off x="836247" y="1085549"/>
            <a:ext cx="3430947" cy="4686903"/>
          </a:xfrm>
        </p:spPr>
        <p:txBody>
          <a:bodyPr anchor="ctr">
            <a:normAutofit/>
          </a:bodyPr>
          <a:lstStyle/>
          <a:p>
            <a:pPr algn="r"/>
            <a:r>
              <a:rPr lang="pl-PL">
                <a:solidFill>
                  <a:schemeClr val="tx1"/>
                </a:solidFill>
              </a:rPr>
              <a:t>1960-1970: Złota Era SI</a:t>
            </a:r>
          </a:p>
        </p:txBody>
      </p:sp>
      <p:cxnSp>
        <p:nvCxnSpPr>
          <p:cNvPr id="14" name="Straight Connector 13">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041399" y="1085549"/>
            <a:ext cx="5579707" cy="4686903"/>
          </a:xfrm>
        </p:spPr>
        <p:txBody>
          <a:bodyPr anchor="ctr">
            <a:normAutofit/>
          </a:bodyPr>
          <a:lstStyle/>
          <a:p>
            <a:r>
              <a:rPr lang="pl-PL">
                <a:solidFill>
                  <a:schemeClr val="tx1"/>
                </a:solidFill>
              </a:rPr>
              <a:t>Rozwój algorytmów wyszukiwania i wnioskowania. Powstały pierwsze systemy eksperckie i języki programowania dedykowane SI, takie jak LISP.</a:t>
            </a:r>
          </a:p>
        </p:txBody>
      </p:sp>
    </p:spTree>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pl-PL"/>
          </a:p>
        </p:txBody>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txBody>
          <a:bodyPr/>
          <a:lstStyle/>
          <a:p>
            <a:endParaRPr lang="pl-PL"/>
          </a:p>
        </p:txBody>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sp>
        <p:nvSpPr>
          <p:cNvPr id="2" name="Title 1"/>
          <p:cNvSpPr>
            <a:spLocks noGrp="1"/>
          </p:cNvSpPr>
          <p:nvPr>
            <p:ph type="title"/>
          </p:nvPr>
        </p:nvSpPr>
        <p:spPr>
          <a:xfrm>
            <a:off x="994087" y="1130603"/>
            <a:ext cx="3342442" cy="4596794"/>
          </a:xfrm>
        </p:spPr>
        <p:txBody>
          <a:bodyPr anchor="ctr">
            <a:normAutofit/>
          </a:bodyPr>
          <a:lstStyle/>
          <a:p>
            <a:r>
              <a:rPr lang="pl-PL" sz="3200">
                <a:solidFill>
                  <a:srgbClr val="EBEBEB"/>
                </a:solidFill>
              </a:rPr>
              <a:t>1970-1980: Zima SI</a:t>
            </a:r>
          </a:p>
        </p:txBody>
      </p:sp>
      <p:sp>
        <p:nvSpPr>
          <p:cNvPr id="3" name="Content Placeholder 2"/>
          <p:cNvSpPr>
            <a:spLocks noGrp="1"/>
          </p:cNvSpPr>
          <p:nvPr>
            <p:ph idx="1"/>
          </p:nvPr>
        </p:nvSpPr>
        <p:spPr>
          <a:xfrm>
            <a:off x="5290077" y="437513"/>
            <a:ext cx="5502614" cy="5954325"/>
          </a:xfrm>
        </p:spPr>
        <p:txBody>
          <a:bodyPr anchor="ctr">
            <a:normAutofit/>
          </a:bodyPr>
          <a:lstStyle/>
          <a:p>
            <a:r>
              <a:rPr lang="pl-PL" sz="2000" dirty="0"/>
              <a:t>Brak postępów i </a:t>
            </a:r>
            <a:r>
              <a:rPr lang="pl-PL" sz="2400" dirty="0"/>
              <a:t>ograniczone</a:t>
            </a:r>
            <a:r>
              <a:rPr lang="pl-PL" sz="2000" dirty="0"/>
              <a:t> możliwości komputerów doprowadziły do spadku finansowania i zainteresowania SI.</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314C310-850D-4491-AA52-C75BEA68B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2"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pl-PL"/>
            </a:p>
          </p:txBody>
        </p:sp>
      </p:grpSp>
      <p:sp>
        <p:nvSpPr>
          <p:cNvPr id="2" name="Title 1"/>
          <p:cNvSpPr>
            <a:spLocks noGrp="1"/>
          </p:cNvSpPr>
          <p:nvPr>
            <p:ph type="title"/>
          </p:nvPr>
        </p:nvSpPr>
        <p:spPr>
          <a:xfrm>
            <a:off x="836247" y="1085549"/>
            <a:ext cx="3430947" cy="4686903"/>
          </a:xfrm>
        </p:spPr>
        <p:txBody>
          <a:bodyPr anchor="ctr">
            <a:normAutofit/>
          </a:bodyPr>
          <a:lstStyle/>
          <a:p>
            <a:pPr algn="r"/>
            <a:r>
              <a:rPr lang="pl-PL">
                <a:solidFill>
                  <a:schemeClr val="tx1"/>
                </a:solidFill>
              </a:rPr>
              <a:t>1980-1990: Renesans SI</a:t>
            </a:r>
          </a:p>
        </p:txBody>
      </p:sp>
      <p:cxnSp>
        <p:nvCxnSpPr>
          <p:cNvPr id="14" name="Straight Connector 13">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041399" y="1085549"/>
            <a:ext cx="5579707" cy="4686903"/>
          </a:xfrm>
        </p:spPr>
        <p:txBody>
          <a:bodyPr anchor="ctr">
            <a:normAutofit/>
          </a:bodyPr>
          <a:lstStyle/>
          <a:p>
            <a:r>
              <a:rPr lang="pl-PL">
                <a:solidFill>
                  <a:schemeClr val="tx1"/>
                </a:solidFill>
              </a:rPr>
              <a:t>Systemy eksperckie zaczęły znajdować zastosowanie w przemyśle. Powstały pierwsze sieci neuronowe z algorytmami uczenia się.</a:t>
            </a:r>
          </a:p>
        </p:txBody>
      </p:sp>
    </p:spTree>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E0488BA-180E-40D8-8350-4B1791795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Kolorowe obiekty szkoleń matematycznych">
            <a:extLst>
              <a:ext uri="{FF2B5EF4-FFF2-40B4-BE49-F238E27FC236}">
                <a16:creationId xmlns:a16="http://schemas.microsoft.com/office/drawing/2014/main" id="{04E9C51E-AC27-E7B5-00F1-B8B0B1B428E4}"/>
              </a:ext>
            </a:extLst>
          </p:cNvPr>
          <p:cNvPicPr>
            <a:picLocks noChangeAspect="1"/>
          </p:cNvPicPr>
          <p:nvPr/>
        </p:nvPicPr>
        <p:blipFill>
          <a:blip r:embed="rId2">
            <a:alphaModFix amt="40000"/>
          </a:blip>
          <a:srcRect t="5369" b="10362"/>
          <a:stretch/>
        </p:blipFill>
        <p:spPr>
          <a:xfrm>
            <a:off x="20" y="10"/>
            <a:ext cx="12191980" cy="6857990"/>
          </a:xfrm>
          <a:prstGeom prst="rect">
            <a:avLst/>
          </a:prstGeom>
        </p:spPr>
      </p:pic>
      <p:sp>
        <p:nvSpPr>
          <p:cNvPr id="2" name="Title 1"/>
          <p:cNvSpPr>
            <a:spLocks noGrp="1"/>
          </p:cNvSpPr>
          <p:nvPr>
            <p:ph type="title"/>
          </p:nvPr>
        </p:nvSpPr>
        <p:spPr>
          <a:xfrm>
            <a:off x="1154954" y="973668"/>
            <a:ext cx="8761413" cy="706964"/>
          </a:xfrm>
        </p:spPr>
        <p:txBody>
          <a:bodyPr>
            <a:normAutofit/>
          </a:bodyPr>
          <a:lstStyle/>
          <a:p>
            <a:r>
              <a:rPr lang="pl-PL" sz="3300">
                <a:solidFill>
                  <a:schemeClr val="tx1"/>
                </a:solidFill>
              </a:rPr>
              <a:t>1990-2000: Rozwój Uczenia Maszynowego</a:t>
            </a:r>
          </a:p>
        </p:txBody>
      </p:sp>
      <p:sp>
        <p:nvSpPr>
          <p:cNvPr id="3" name="Content Placeholder 2"/>
          <p:cNvSpPr>
            <a:spLocks noGrp="1"/>
          </p:cNvSpPr>
          <p:nvPr>
            <p:ph idx="1"/>
          </p:nvPr>
        </p:nvSpPr>
        <p:spPr>
          <a:xfrm>
            <a:off x="1154954" y="2603500"/>
            <a:ext cx="8825659" cy="3416300"/>
          </a:xfrm>
        </p:spPr>
        <p:txBody>
          <a:bodyPr>
            <a:normAutofit/>
          </a:bodyPr>
          <a:lstStyle/>
          <a:p>
            <a:r>
              <a:rPr lang="pl-PL" sz="2800" dirty="0">
                <a:solidFill>
                  <a:schemeClr val="tx1"/>
                </a:solidFill>
              </a:rPr>
              <a:t>Pojawiły się bardziej zaawansowane algorytmy, takie jak SVM i uczenie głębokie. Komputery stały się szybsze i bardziej dostępne.</a:t>
            </a:r>
          </a:p>
        </p:txBody>
      </p:sp>
    </p:spTree>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219AE65-9B94-44EA-BEF3-EF4BFA169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0C81A57-9CD5-461B-8FFE-4A8CB6CFB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grpSp>
        <p:nvGrpSpPr>
          <p:cNvPr id="12" name="Group 11">
            <a:extLst>
              <a:ext uri="{FF2B5EF4-FFF2-40B4-BE49-F238E27FC236}">
                <a16:creationId xmlns:a16="http://schemas.microsoft.com/office/drawing/2014/main" id="{3086C462-37F4-494D-8292-CCB95221CC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13" name="Rectangle 12">
              <a:extLst>
                <a:ext uri="{FF2B5EF4-FFF2-40B4-BE49-F238E27FC236}">
                  <a16:creationId xmlns:a16="http://schemas.microsoft.com/office/drawing/2014/main" id="{2C7D2D64-353F-4802-AA48-A70CE6020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4" name="Freeform 5">
              <a:extLst>
                <a:ext uri="{FF2B5EF4-FFF2-40B4-BE49-F238E27FC236}">
                  <a16:creationId xmlns:a16="http://schemas.microsoft.com/office/drawing/2014/main" id="{30A6328F-CAA3-4052-BF4C-14BD47706E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txBody>
            <a:bodyPr/>
            <a:lstStyle/>
            <a:p>
              <a:endParaRPr lang="pl-PL"/>
            </a:p>
          </p:txBody>
        </p:sp>
      </p:grpSp>
      <p:sp>
        <p:nvSpPr>
          <p:cNvPr id="2" name="Title 1"/>
          <p:cNvSpPr>
            <a:spLocks noGrp="1"/>
          </p:cNvSpPr>
          <p:nvPr>
            <p:ph type="title"/>
          </p:nvPr>
        </p:nvSpPr>
        <p:spPr>
          <a:xfrm>
            <a:off x="1000372" y="1209957"/>
            <a:ext cx="3034580" cy="4438087"/>
          </a:xfrm>
        </p:spPr>
        <p:txBody>
          <a:bodyPr anchor="ctr">
            <a:normAutofit/>
          </a:bodyPr>
          <a:lstStyle/>
          <a:p>
            <a:pPr algn="r"/>
            <a:r>
              <a:rPr lang="it-IT" sz="3200">
                <a:solidFill>
                  <a:schemeClr val="tx1"/>
                </a:solidFill>
              </a:rPr>
              <a:t>2000-2010: Era Big Data i SI</a:t>
            </a:r>
          </a:p>
        </p:txBody>
      </p:sp>
      <p:cxnSp>
        <p:nvCxnSpPr>
          <p:cNvPr id="16" name="Straight Connector 15">
            <a:extLst>
              <a:ext uri="{FF2B5EF4-FFF2-40B4-BE49-F238E27FC236}">
                <a16:creationId xmlns:a16="http://schemas.microsoft.com/office/drawing/2014/main" id="{AD23B2CD-009B-425A-9616-1E1AD1D5AB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tx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678424" y="1059025"/>
            <a:ext cx="5302189" cy="4739950"/>
          </a:xfrm>
        </p:spPr>
        <p:txBody>
          <a:bodyPr anchor="ctr">
            <a:normAutofit/>
          </a:bodyPr>
          <a:lstStyle/>
          <a:p>
            <a:r>
              <a:rPr lang="pl-PL">
                <a:solidFill>
                  <a:schemeClr val="tx1"/>
                </a:solidFill>
              </a:rPr>
              <a:t>Eksplozja danych cyfrowych stworzyła nowe możliwości dla SI. Rozwój algorytmów analizy danych i uczenia maszynowego.</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E0488BA-180E-40D8-8350-4B1791795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Obraz 4" descr="Obraz zawierający osoba, Część samochodowa, samochód, na wolnym powietrzu">
            <a:extLst>
              <a:ext uri="{FF2B5EF4-FFF2-40B4-BE49-F238E27FC236}">
                <a16:creationId xmlns:a16="http://schemas.microsoft.com/office/drawing/2014/main" id="{DE9B792B-3848-CD30-6844-15562EF5DCE4}"/>
              </a:ext>
            </a:extLst>
          </p:cNvPr>
          <p:cNvPicPr>
            <a:picLocks noChangeAspect="1"/>
          </p:cNvPicPr>
          <p:nvPr/>
        </p:nvPicPr>
        <p:blipFill>
          <a:blip r:embed="rId3">
            <a:alphaModFix amt="40000"/>
            <a:extLst>
              <a:ext uri="{837473B0-CC2E-450A-ABE3-18F120FF3D39}">
                <a1611:picAttrSrcUrl xmlns:a1611="http://schemas.microsoft.com/office/drawing/2016/11/main" r:id="rId4"/>
              </a:ext>
            </a:extLst>
          </a:blip>
          <a:srcRect b="15730"/>
          <a:stretch/>
        </p:blipFill>
        <p:spPr>
          <a:xfrm>
            <a:off x="20" y="10"/>
            <a:ext cx="12191980" cy="6857990"/>
          </a:xfrm>
          <a:prstGeom prst="rect">
            <a:avLst/>
          </a:prstGeom>
        </p:spPr>
      </p:pic>
      <p:sp>
        <p:nvSpPr>
          <p:cNvPr id="2" name="Title 1"/>
          <p:cNvSpPr>
            <a:spLocks noGrp="1"/>
          </p:cNvSpPr>
          <p:nvPr>
            <p:ph type="title"/>
          </p:nvPr>
        </p:nvSpPr>
        <p:spPr>
          <a:xfrm>
            <a:off x="1154954" y="973668"/>
            <a:ext cx="8761413" cy="706964"/>
          </a:xfrm>
        </p:spPr>
        <p:txBody>
          <a:bodyPr>
            <a:normAutofit/>
          </a:bodyPr>
          <a:lstStyle/>
          <a:p>
            <a:pPr>
              <a:lnSpc>
                <a:spcPct val="90000"/>
              </a:lnSpc>
            </a:pPr>
            <a:r>
              <a:rPr lang="pl-PL" sz="2800">
                <a:solidFill>
                  <a:schemeClr val="tx1"/>
                </a:solidFill>
              </a:rPr>
              <a:t>2010-2020: Rozwój Sztucznej Inteligencji Głębokiej</a:t>
            </a:r>
          </a:p>
        </p:txBody>
      </p:sp>
      <p:sp>
        <p:nvSpPr>
          <p:cNvPr id="3" name="Content Placeholder 2"/>
          <p:cNvSpPr>
            <a:spLocks noGrp="1"/>
          </p:cNvSpPr>
          <p:nvPr>
            <p:ph idx="1"/>
          </p:nvPr>
        </p:nvSpPr>
        <p:spPr>
          <a:xfrm>
            <a:off x="1154954" y="2603500"/>
            <a:ext cx="8825659" cy="3416300"/>
          </a:xfrm>
        </p:spPr>
        <p:txBody>
          <a:bodyPr>
            <a:normAutofit/>
          </a:bodyPr>
          <a:lstStyle/>
          <a:p>
            <a:r>
              <a:rPr lang="pl-PL" sz="2800" dirty="0" err="1">
                <a:solidFill>
                  <a:schemeClr val="tx1"/>
                </a:solidFill>
              </a:rPr>
              <a:t>Deep</a:t>
            </a:r>
            <a:r>
              <a:rPr lang="pl-PL" sz="2800" dirty="0">
                <a:solidFill>
                  <a:schemeClr val="tx1"/>
                </a:solidFill>
              </a:rPr>
              <a:t> learning zrewolucjonizował dziedziny takie jak rozpoznawanie obrazów, przetwarzanie języka naturalnego i </a:t>
            </a:r>
            <a:r>
              <a:rPr lang="pl-PL" sz="3200" dirty="0">
                <a:solidFill>
                  <a:schemeClr val="tx1"/>
                </a:solidFill>
              </a:rPr>
              <a:t>autonomiczne</a:t>
            </a:r>
            <a:r>
              <a:rPr lang="pl-PL" sz="2800" dirty="0">
                <a:solidFill>
                  <a:schemeClr val="tx1"/>
                </a:solidFill>
              </a:rPr>
              <a:t> pojazdy.</a:t>
            </a:r>
          </a:p>
        </p:txBody>
      </p:sp>
    </p:spTree>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2020+: Przyszłość SI</a:t>
            </a:r>
          </a:p>
        </p:txBody>
      </p:sp>
      <p:sp>
        <p:nvSpPr>
          <p:cNvPr id="3" name="Content Placeholder 2"/>
          <p:cNvSpPr>
            <a:spLocks noGrp="1"/>
          </p:cNvSpPr>
          <p:nvPr>
            <p:ph idx="1"/>
          </p:nvPr>
        </p:nvSpPr>
        <p:spPr/>
        <p:txBody>
          <a:bodyPr>
            <a:normAutofit/>
          </a:bodyPr>
          <a:lstStyle/>
          <a:p>
            <a:r>
              <a:rPr sz="2400" dirty="0"/>
              <a:t>SI </a:t>
            </a:r>
            <a:r>
              <a:rPr sz="2400" dirty="0" err="1"/>
              <a:t>znajduje</a:t>
            </a:r>
            <a:r>
              <a:rPr sz="2400" dirty="0"/>
              <a:t> </a:t>
            </a:r>
            <a:r>
              <a:rPr sz="2400" dirty="0" err="1"/>
              <a:t>zastosowanie</a:t>
            </a:r>
            <a:r>
              <a:rPr sz="2400" dirty="0"/>
              <a:t> w </a:t>
            </a:r>
            <a:r>
              <a:rPr sz="2400" dirty="0" err="1"/>
              <a:t>niemal</a:t>
            </a:r>
            <a:r>
              <a:rPr sz="2400" dirty="0"/>
              <a:t> </a:t>
            </a:r>
            <a:r>
              <a:rPr sz="2400" dirty="0" err="1"/>
              <a:t>każdej</a:t>
            </a:r>
            <a:r>
              <a:rPr sz="2400" dirty="0"/>
              <a:t> </a:t>
            </a:r>
            <a:r>
              <a:rPr sz="2400" dirty="0" err="1"/>
              <a:t>dziedzinie</a:t>
            </a:r>
            <a:r>
              <a:rPr sz="2400" dirty="0"/>
              <a:t>: od </a:t>
            </a:r>
            <a:r>
              <a:rPr sz="2400" dirty="0" err="1"/>
              <a:t>medycyny</a:t>
            </a:r>
            <a:r>
              <a:rPr sz="2400" dirty="0"/>
              <a:t> po </a:t>
            </a:r>
            <a:r>
              <a:rPr sz="2400" dirty="0" err="1"/>
              <a:t>sztukę</a:t>
            </a:r>
            <a:r>
              <a:rPr sz="2400" dirty="0"/>
              <a:t>. </a:t>
            </a:r>
            <a:r>
              <a:rPr sz="2400" dirty="0" err="1"/>
              <a:t>Dyskusje</a:t>
            </a:r>
            <a:r>
              <a:rPr sz="2400" dirty="0"/>
              <a:t> o </a:t>
            </a:r>
            <a:r>
              <a:rPr sz="2400" dirty="0" err="1"/>
              <a:t>etyce</a:t>
            </a:r>
            <a:r>
              <a:rPr sz="2400" dirty="0"/>
              <a:t> </a:t>
            </a:r>
            <a:r>
              <a:rPr sz="2400" dirty="0" err="1"/>
              <a:t>i</a:t>
            </a:r>
            <a:r>
              <a:rPr sz="2400" dirty="0"/>
              <a:t> </a:t>
            </a:r>
            <a:r>
              <a:rPr sz="2400" dirty="0" err="1"/>
              <a:t>regulacjach</a:t>
            </a:r>
            <a:r>
              <a:rPr sz="2400" dirty="0"/>
              <a:t> </a:t>
            </a:r>
            <a:r>
              <a:rPr sz="2400" dirty="0" err="1"/>
              <a:t>stają</a:t>
            </a:r>
            <a:r>
              <a:rPr sz="2400" dirty="0"/>
              <a:t> </a:t>
            </a:r>
            <a:r>
              <a:rPr sz="2400" dirty="0" err="1"/>
              <a:t>się</a:t>
            </a:r>
            <a:r>
              <a:rPr sz="2400" dirty="0"/>
              <a:t> </a:t>
            </a:r>
            <a:r>
              <a:rPr sz="2400" dirty="0" err="1"/>
              <a:t>kluczowe</a:t>
            </a:r>
            <a:r>
              <a:rPr sz="2400" dirty="0"/>
              <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CCF59D7-BFA1-40F3-9933-E759B60B03FF}"/>
              </a:ext>
            </a:extLst>
          </p:cNvPr>
          <p:cNvSpPr>
            <a:spLocks noGrp="1"/>
          </p:cNvSpPr>
          <p:nvPr>
            <p:ph type="title"/>
          </p:nvPr>
        </p:nvSpPr>
        <p:spPr>
          <a:xfrm>
            <a:off x="609600" y="358176"/>
            <a:ext cx="10972800" cy="912147"/>
          </a:xfrm>
        </p:spPr>
        <p:txBody>
          <a:bodyPr/>
          <a:lstStyle/>
          <a:p>
            <a:r>
              <a:rPr lang="pl-PL" dirty="0"/>
              <a:t>ZASTOSOWANIA</a:t>
            </a:r>
          </a:p>
        </p:txBody>
      </p:sp>
      <p:sp>
        <p:nvSpPr>
          <p:cNvPr id="5" name="Prostokąt 4">
            <a:extLst>
              <a:ext uri="{FF2B5EF4-FFF2-40B4-BE49-F238E27FC236}">
                <a16:creationId xmlns:a16="http://schemas.microsoft.com/office/drawing/2014/main" id="{DE550E76-1DEF-493E-AC57-03F0E9580CC3}"/>
              </a:ext>
            </a:extLst>
          </p:cNvPr>
          <p:cNvSpPr/>
          <p:nvPr/>
        </p:nvSpPr>
        <p:spPr>
          <a:xfrm>
            <a:off x="920849" y="2454372"/>
            <a:ext cx="10040768" cy="3693319"/>
          </a:xfrm>
          <a:prstGeom prst="rect">
            <a:avLst/>
          </a:prstGeom>
        </p:spPr>
        <p:txBody>
          <a:bodyPr wrap="square">
            <a:spAutoFit/>
          </a:bodyPr>
          <a:lstStyle/>
          <a:p>
            <a:pPr>
              <a:buFont typeface="Arial" panose="020B0604020202020204" pitchFamily="34" charset="0"/>
              <a:buChar char="•"/>
            </a:pPr>
            <a:r>
              <a:rPr lang="pl-PL" dirty="0"/>
              <a:t>rozpoznawanie wzorców (</a:t>
            </a:r>
            <a:r>
              <a:rPr lang="pl-PL" dirty="0" err="1"/>
              <a:t>pattern</a:t>
            </a:r>
            <a:r>
              <a:rPr lang="pl-PL" dirty="0"/>
              <a:t> </a:t>
            </a:r>
            <a:r>
              <a:rPr lang="pl-PL" dirty="0" err="1"/>
              <a:t>recognition</a:t>
            </a:r>
            <a:r>
              <a:rPr lang="pl-PL" dirty="0"/>
              <a:t>)</a:t>
            </a:r>
          </a:p>
          <a:p>
            <a:pPr>
              <a:buFont typeface="Arial" panose="020B0604020202020204" pitchFamily="34" charset="0"/>
              <a:buChar char="•"/>
            </a:pPr>
            <a:r>
              <a:rPr lang="pl-PL" dirty="0"/>
              <a:t>automatyczna klasyfikacja dokumentów/tekstów (np. według kategorii)</a:t>
            </a:r>
          </a:p>
          <a:p>
            <a:pPr>
              <a:buFont typeface="Arial" panose="020B0604020202020204" pitchFamily="34" charset="0"/>
              <a:buChar char="•"/>
            </a:pPr>
            <a:r>
              <a:rPr lang="pl-PL" dirty="0"/>
              <a:t>rozpoznawanie mowy lub tekstu pisanego (speech and </a:t>
            </a:r>
            <a:r>
              <a:rPr lang="pl-PL" dirty="0" err="1"/>
              <a:t>handwriting</a:t>
            </a:r>
            <a:r>
              <a:rPr lang="pl-PL" dirty="0"/>
              <a:t> </a:t>
            </a:r>
            <a:r>
              <a:rPr lang="pl-PL" dirty="0" err="1"/>
              <a:t>recognition</a:t>
            </a:r>
            <a:r>
              <a:rPr lang="pl-PL" dirty="0"/>
              <a:t>)</a:t>
            </a:r>
          </a:p>
          <a:p>
            <a:pPr>
              <a:buFont typeface="Arial" panose="020B0604020202020204" pitchFamily="34" charset="0"/>
              <a:buChar char="•"/>
            </a:pPr>
            <a:r>
              <a:rPr lang="pl-PL" dirty="0"/>
              <a:t>rozpoznawanie twarzy (face </a:t>
            </a:r>
            <a:r>
              <a:rPr lang="pl-PL" dirty="0" err="1"/>
              <a:t>recognition</a:t>
            </a:r>
            <a:r>
              <a:rPr lang="pl-PL" dirty="0"/>
              <a:t>)</a:t>
            </a:r>
          </a:p>
          <a:p>
            <a:pPr>
              <a:buFont typeface="Arial" panose="020B0604020202020204" pitchFamily="34" charset="0"/>
              <a:buChar char="•"/>
            </a:pPr>
            <a:r>
              <a:rPr lang="pl-PL" dirty="0"/>
              <a:t>rozpoznawanie elementów na zdjęciu (</a:t>
            </a:r>
            <a:r>
              <a:rPr lang="pl-PL" dirty="0" err="1"/>
              <a:t>object</a:t>
            </a:r>
            <a:r>
              <a:rPr lang="pl-PL" dirty="0"/>
              <a:t> </a:t>
            </a:r>
            <a:r>
              <a:rPr lang="pl-PL" dirty="0" err="1"/>
              <a:t>recognition</a:t>
            </a:r>
            <a:r>
              <a:rPr lang="pl-PL" dirty="0"/>
              <a:t>)</a:t>
            </a:r>
          </a:p>
          <a:p>
            <a:pPr>
              <a:buFont typeface="Arial" panose="020B0604020202020204" pitchFamily="34" charset="0"/>
              <a:buChar char="•"/>
            </a:pPr>
            <a:r>
              <a:rPr lang="pl-PL" dirty="0"/>
              <a:t>przewidywanie trendów finansowych lub ekonomicznych (np. cen mieszkań)</a:t>
            </a:r>
          </a:p>
          <a:p>
            <a:pPr>
              <a:buFont typeface="Arial" panose="020B0604020202020204" pitchFamily="34" charset="0"/>
              <a:buChar char="•"/>
            </a:pPr>
            <a:r>
              <a:rPr lang="pl-PL" dirty="0"/>
              <a:t>kierowanie pojazdami (samochody autonomiczne)</a:t>
            </a:r>
          </a:p>
          <a:p>
            <a:pPr>
              <a:buFont typeface="Arial" panose="020B0604020202020204" pitchFamily="34" charset="0"/>
              <a:buChar char="•"/>
            </a:pPr>
            <a:r>
              <a:rPr lang="pl-PL" dirty="0"/>
              <a:t>nawigacja w nieznanym terenie</a:t>
            </a:r>
          </a:p>
          <a:p>
            <a:pPr>
              <a:buFont typeface="Arial" panose="020B0604020202020204" pitchFamily="34" charset="0"/>
              <a:buChar char="•"/>
            </a:pPr>
            <a:r>
              <a:rPr lang="pl-PL" dirty="0"/>
              <a:t>systemy rekomendacji (np. </a:t>
            </a:r>
            <a:r>
              <a:rPr lang="pl-PL" dirty="0" err="1"/>
              <a:t>Spotify</a:t>
            </a:r>
            <a:r>
              <a:rPr lang="pl-PL" dirty="0"/>
              <a:t> lub </a:t>
            </a:r>
            <a:r>
              <a:rPr lang="pl-PL" dirty="0" err="1"/>
              <a:t>Filmweb</a:t>
            </a:r>
            <a:r>
              <a:rPr lang="pl-PL" dirty="0"/>
              <a:t>)</a:t>
            </a:r>
          </a:p>
          <a:p>
            <a:pPr>
              <a:buFont typeface="Arial" panose="020B0604020202020204" pitchFamily="34" charset="0"/>
              <a:buChar char="•"/>
            </a:pPr>
            <a:r>
              <a:rPr lang="pl-PL" dirty="0"/>
              <a:t>zabezpieczanie przed oszustwami w transakcjach </a:t>
            </a:r>
            <a:r>
              <a:rPr lang="pl-PL" dirty="0" err="1"/>
              <a:t>finasowych</a:t>
            </a:r>
            <a:r>
              <a:rPr lang="pl-PL" dirty="0"/>
              <a:t> (fraud </a:t>
            </a:r>
            <a:r>
              <a:rPr lang="pl-PL" dirty="0" err="1"/>
              <a:t>detecion</a:t>
            </a:r>
            <a:r>
              <a:rPr lang="pl-PL" dirty="0"/>
              <a:t>)</a:t>
            </a:r>
          </a:p>
          <a:p>
            <a:pPr>
              <a:buFont typeface="Arial" panose="020B0604020202020204" pitchFamily="34" charset="0"/>
              <a:buChar char="•"/>
            </a:pPr>
            <a:r>
              <a:rPr lang="pl-PL" dirty="0"/>
              <a:t>rozpoznawanie chorób na podstawie objawów</a:t>
            </a:r>
          </a:p>
          <a:p>
            <a:pPr>
              <a:buFont typeface="Arial" panose="020B0604020202020204" pitchFamily="34" charset="0"/>
              <a:buChar char="•"/>
            </a:pPr>
            <a:r>
              <a:rPr lang="pl-PL" dirty="0"/>
              <a:t>marketing (dopasowywanie reklam)</a:t>
            </a:r>
          </a:p>
          <a:p>
            <a:pPr>
              <a:buFont typeface="Arial" panose="020B0604020202020204" pitchFamily="34" charset="0"/>
              <a:buChar char="•"/>
            </a:pPr>
            <a:r>
              <a:rPr lang="pl-PL" dirty="0"/>
              <a:t>i wiele innych </a:t>
            </a:r>
          </a:p>
        </p:txBody>
      </p:sp>
    </p:spTree>
    <p:extLst>
      <p:ext uri="{BB962C8B-B14F-4D97-AF65-F5344CB8AC3E}">
        <p14:creationId xmlns:p14="http://schemas.microsoft.com/office/powerpoint/2010/main" val="3045020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2" name="Rectangle 11">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l-PL"/>
            </a:p>
          </p:txBody>
        </p:sp>
        <p:sp>
          <p:nvSpPr>
            <p:cNvPr id="13" name="Oval 12">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4" name="Oval 13">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5" name="Oval 14">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6" name="Oval 15">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7" name="Oval 16">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18"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
          <p:nvSpPr>
            <p:cNvPr id="19"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pl-PL"/>
            </a:p>
          </p:txBody>
        </p:sp>
        <p:sp>
          <p:nvSpPr>
            <p:cNvPr id="20"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l-PL"/>
            </a:p>
          </p:txBody>
        </p:sp>
      </p:grpSp>
      <p:sp>
        <p:nvSpPr>
          <p:cNvPr id="22" name="Rectangle 21">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l-PL"/>
          </a:p>
        </p:txBody>
      </p:sp>
      <p:sp useBgFill="1">
        <p:nvSpPr>
          <p:cNvPr id="24" name="Rectangle 23">
            <a:extLst>
              <a:ext uri="{FF2B5EF4-FFF2-40B4-BE49-F238E27FC236}">
                <a16:creationId xmlns:a16="http://schemas.microsoft.com/office/drawing/2014/main" id="{56981798-4550-46DA-9172-4846E2FB6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82EB7D3-3AD8-4ED1-9E1A-2906E1463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flipH="1">
            <a:off x="423335" y="404829"/>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pl-PL"/>
          </a:p>
        </p:txBody>
      </p:sp>
      <p:sp>
        <p:nvSpPr>
          <p:cNvPr id="2" name="Tytuł 1">
            <a:extLst>
              <a:ext uri="{FF2B5EF4-FFF2-40B4-BE49-F238E27FC236}">
                <a16:creationId xmlns:a16="http://schemas.microsoft.com/office/drawing/2014/main" id="{7D5C18AF-A22B-F5EE-47DF-49783B6815F6}"/>
              </a:ext>
            </a:extLst>
          </p:cNvPr>
          <p:cNvSpPr>
            <a:spLocks noGrp="1"/>
          </p:cNvSpPr>
          <p:nvPr>
            <p:ph type="title"/>
          </p:nvPr>
        </p:nvSpPr>
        <p:spPr>
          <a:xfrm>
            <a:off x="121519" y="996880"/>
            <a:ext cx="5179290" cy="1391692"/>
          </a:xfrm>
        </p:spPr>
        <p:txBody>
          <a:bodyPr vert="horz" lIns="91440" tIns="45720" rIns="91440" bIns="45720" rtlCol="0" anchor="ctr">
            <a:normAutofit/>
          </a:bodyPr>
          <a:lstStyle/>
          <a:p>
            <a:r>
              <a:rPr lang="pl-PL" sz="4400" dirty="0">
                <a:solidFill>
                  <a:schemeClr val="tx2"/>
                </a:solidFill>
              </a:rPr>
              <a:t>dr Marcin Albiniak</a:t>
            </a:r>
            <a:endParaRPr lang="en-US" sz="4400" dirty="0">
              <a:solidFill>
                <a:schemeClr val="tx2"/>
              </a:solidFill>
            </a:endParaRPr>
          </a:p>
        </p:txBody>
      </p:sp>
      <p:pic>
        <p:nvPicPr>
          <p:cNvPr id="6" name="Symbol zastępczy obrazu 5" descr="Obraz zawierający Ludzka twarz, osoba, Ludzka broda, Czoło&#10;&#10;Opis wygenerowany automatycznie">
            <a:extLst>
              <a:ext uri="{FF2B5EF4-FFF2-40B4-BE49-F238E27FC236}">
                <a16:creationId xmlns:a16="http://schemas.microsoft.com/office/drawing/2014/main" id="{DF914150-180F-9D96-0650-9F7D6AEAE7F5}"/>
              </a:ext>
            </a:extLst>
          </p:cNvPr>
          <p:cNvPicPr>
            <a:picLocks noGrp="1" noChangeAspect="1"/>
          </p:cNvPicPr>
          <p:nvPr>
            <p:ph type="pic" idx="1"/>
          </p:nvPr>
        </p:nvPicPr>
        <p:blipFill>
          <a:blip r:embed="rId3"/>
          <a:srcRect r="-1" b="10784"/>
          <a:stretch/>
        </p:blipFill>
        <p:spPr>
          <a:xfrm>
            <a:off x="5120117" y="461681"/>
            <a:ext cx="6585549" cy="5934638"/>
          </a:xfrm>
          <a:custGeom>
            <a:avLst/>
            <a:gdLst/>
            <a:ahLst/>
            <a:cxnLst/>
            <a:rect l="l" t="t" r="r" b="b"/>
            <a:pathLst>
              <a:path w="6585549" h="5934638">
                <a:moveTo>
                  <a:pt x="225406" y="0"/>
                </a:moveTo>
                <a:lnTo>
                  <a:pt x="6585549" y="0"/>
                </a:lnTo>
                <a:lnTo>
                  <a:pt x="6585549" y="5934638"/>
                </a:lnTo>
                <a:lnTo>
                  <a:pt x="226600" y="5934638"/>
                </a:lnTo>
                <a:lnTo>
                  <a:pt x="214529" y="5856373"/>
                </a:lnTo>
                <a:lnTo>
                  <a:pt x="203238" y="5780097"/>
                </a:lnTo>
                <a:lnTo>
                  <a:pt x="191320" y="5689292"/>
                </a:lnTo>
                <a:lnTo>
                  <a:pt x="177049" y="5581536"/>
                </a:lnTo>
                <a:lnTo>
                  <a:pt x="161995" y="5462279"/>
                </a:lnTo>
                <a:lnTo>
                  <a:pt x="146156" y="5327888"/>
                </a:lnTo>
                <a:lnTo>
                  <a:pt x="129376" y="5181389"/>
                </a:lnTo>
                <a:lnTo>
                  <a:pt x="112596" y="5022177"/>
                </a:lnTo>
                <a:lnTo>
                  <a:pt x="95503" y="4852675"/>
                </a:lnTo>
                <a:lnTo>
                  <a:pt x="79664" y="4669854"/>
                </a:lnTo>
                <a:lnTo>
                  <a:pt x="64453" y="4478558"/>
                </a:lnTo>
                <a:lnTo>
                  <a:pt x="50652" y="4276365"/>
                </a:lnTo>
                <a:lnTo>
                  <a:pt x="37480" y="4065697"/>
                </a:lnTo>
                <a:lnTo>
                  <a:pt x="25091" y="3845949"/>
                </a:lnTo>
                <a:lnTo>
                  <a:pt x="20700" y="3733351"/>
                </a:lnTo>
                <a:lnTo>
                  <a:pt x="15838" y="3618331"/>
                </a:lnTo>
                <a:lnTo>
                  <a:pt x="11291" y="3501495"/>
                </a:lnTo>
                <a:lnTo>
                  <a:pt x="8311" y="3384054"/>
                </a:lnTo>
                <a:lnTo>
                  <a:pt x="5645" y="3264191"/>
                </a:lnTo>
                <a:lnTo>
                  <a:pt x="2822" y="3143118"/>
                </a:lnTo>
                <a:lnTo>
                  <a:pt x="941" y="3019623"/>
                </a:lnTo>
                <a:lnTo>
                  <a:pt x="941" y="2894918"/>
                </a:lnTo>
                <a:lnTo>
                  <a:pt x="0" y="2769001"/>
                </a:lnTo>
                <a:lnTo>
                  <a:pt x="941" y="2641874"/>
                </a:lnTo>
                <a:lnTo>
                  <a:pt x="2822" y="2512931"/>
                </a:lnTo>
                <a:lnTo>
                  <a:pt x="4547" y="2383988"/>
                </a:lnTo>
                <a:lnTo>
                  <a:pt x="8311" y="2253229"/>
                </a:lnTo>
                <a:lnTo>
                  <a:pt x="12232" y="2121259"/>
                </a:lnTo>
                <a:lnTo>
                  <a:pt x="16779" y="1989289"/>
                </a:lnTo>
                <a:lnTo>
                  <a:pt x="23209" y="1856108"/>
                </a:lnTo>
                <a:lnTo>
                  <a:pt x="30893" y="1721716"/>
                </a:lnTo>
                <a:lnTo>
                  <a:pt x="38264" y="1586720"/>
                </a:lnTo>
                <a:lnTo>
                  <a:pt x="47673" y="1451723"/>
                </a:lnTo>
                <a:lnTo>
                  <a:pt x="58964" y="1314910"/>
                </a:lnTo>
                <a:lnTo>
                  <a:pt x="70255" y="1179913"/>
                </a:lnTo>
                <a:lnTo>
                  <a:pt x="83271" y="1042495"/>
                </a:lnTo>
                <a:lnTo>
                  <a:pt x="97542" y="904471"/>
                </a:lnTo>
                <a:lnTo>
                  <a:pt x="112596" y="768263"/>
                </a:lnTo>
                <a:lnTo>
                  <a:pt x="130160" y="630240"/>
                </a:lnTo>
                <a:lnTo>
                  <a:pt x="148978" y="492821"/>
                </a:lnTo>
                <a:lnTo>
                  <a:pt x="167640" y="354798"/>
                </a:lnTo>
                <a:lnTo>
                  <a:pt x="189438" y="217380"/>
                </a:lnTo>
                <a:lnTo>
                  <a:pt x="211706" y="80567"/>
                </a:lnTo>
                <a:close/>
              </a:path>
            </a:pathLst>
          </a:custGeom>
        </p:spPr>
      </p:pic>
      <p:sp>
        <p:nvSpPr>
          <p:cNvPr id="28" name="Freeform 5">
            <a:extLst>
              <a:ext uri="{FF2B5EF4-FFF2-40B4-BE49-F238E27FC236}">
                <a16:creationId xmlns:a16="http://schemas.microsoft.com/office/drawing/2014/main" id="{2D529E20-662F-4915-ACD7-970C026F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3545327" y="190332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pl-PL"/>
          </a:p>
        </p:txBody>
      </p:sp>
      <p:sp>
        <p:nvSpPr>
          <p:cNvPr id="5" name="Symbol zastępczy tekstu 4">
            <a:extLst>
              <a:ext uri="{FF2B5EF4-FFF2-40B4-BE49-F238E27FC236}">
                <a16:creationId xmlns:a16="http://schemas.microsoft.com/office/drawing/2014/main" id="{2ED47274-8306-7A08-4CB5-3F69856A7874}"/>
              </a:ext>
            </a:extLst>
          </p:cNvPr>
          <p:cNvSpPr>
            <a:spLocks noGrp="1"/>
          </p:cNvSpPr>
          <p:nvPr>
            <p:ph type="body" sz="half" idx="2"/>
          </p:nvPr>
        </p:nvSpPr>
        <p:spPr/>
        <p:txBody>
          <a:bodyPr/>
          <a:lstStyle/>
          <a:p>
            <a:endParaRPr lang="pl-PL"/>
          </a:p>
        </p:txBody>
      </p:sp>
    </p:spTree>
    <p:extLst>
      <p:ext uri="{BB962C8B-B14F-4D97-AF65-F5344CB8AC3E}">
        <p14:creationId xmlns:p14="http://schemas.microsoft.com/office/powerpoint/2010/main" val="286169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F04C045-C6A2-A260-334E-EA73F385F9DD}"/>
              </a:ext>
            </a:extLst>
          </p:cNvPr>
          <p:cNvSpPr>
            <a:spLocks noGrp="1"/>
          </p:cNvSpPr>
          <p:nvPr>
            <p:ph type="title"/>
          </p:nvPr>
        </p:nvSpPr>
        <p:spPr>
          <a:xfrm>
            <a:off x="681039" y="2"/>
            <a:ext cx="10829924" cy="1124980"/>
          </a:xfrm>
        </p:spPr>
        <p:txBody>
          <a:bodyPr vert="horz" wrap="square" lIns="0" tIns="45720" rIns="0" bIns="45720" numCol="1" rtlCol="0" anchor="b" anchorCtr="0" compatLnSpc="1">
            <a:prstTxWarp prst="textNoShape">
              <a:avLst/>
            </a:prstTxWarp>
            <a:normAutofit/>
          </a:bodyPr>
          <a:lstStyle/>
          <a:p>
            <a:r>
              <a:rPr lang="pl-PL" dirty="0"/>
              <a:t>Sztuczna Inteligencja</a:t>
            </a:r>
          </a:p>
        </p:txBody>
      </p:sp>
      <p:sp>
        <p:nvSpPr>
          <p:cNvPr id="4" name="pole tekstowe 3">
            <a:extLst>
              <a:ext uri="{FF2B5EF4-FFF2-40B4-BE49-F238E27FC236}">
                <a16:creationId xmlns:a16="http://schemas.microsoft.com/office/drawing/2014/main" id="{CB6DDDDF-6EEE-AF83-622A-FD7E62667532}"/>
              </a:ext>
            </a:extLst>
          </p:cNvPr>
          <p:cNvSpPr txBox="1"/>
          <p:nvPr/>
        </p:nvSpPr>
        <p:spPr>
          <a:xfrm>
            <a:off x="617031" y="2079144"/>
            <a:ext cx="5299075" cy="4608512"/>
          </a:xfrm>
          <a:prstGeom prst="rect">
            <a:avLst/>
          </a:prstGeom>
        </p:spPr>
        <p:txBody>
          <a:bodyPr vert="horz" lIns="0" tIns="45720" rIns="0" bIns="45720" rtlCol="0">
            <a:normAutofit/>
          </a:bodyPr>
          <a:lstStyle/>
          <a:p>
            <a:pPr marL="228594" indent="-228594">
              <a:lnSpc>
                <a:spcPct val="120000"/>
              </a:lnSpc>
              <a:spcBef>
                <a:spcPts val="400"/>
              </a:spcBef>
              <a:spcAft>
                <a:spcPts val="400"/>
              </a:spcAft>
              <a:buSzPct val="90000"/>
              <a:buFont typeface="Wingdings" pitchFamily="2" charset="2"/>
              <a:buChar char="§"/>
            </a:pPr>
            <a:r>
              <a:rPr lang="pl-PL" sz="2200" dirty="0">
                <a:latin typeface="Roboto" panose="02000000000000000000" pitchFamily="2" charset="0"/>
                <a:ea typeface="Roboto" panose="02000000000000000000" pitchFamily="2" charset="0"/>
              </a:rPr>
              <a:t>Sztuczna inteligencja (AI, z ang. </a:t>
            </a:r>
            <a:r>
              <a:rPr lang="pl-PL" sz="2200" dirty="0" err="1">
                <a:latin typeface="Roboto" panose="02000000000000000000" pitchFamily="2" charset="0"/>
                <a:ea typeface="Roboto" panose="02000000000000000000" pitchFamily="2" charset="0"/>
              </a:rPr>
              <a:t>Artificial</a:t>
            </a:r>
            <a:r>
              <a:rPr lang="pl-PL" sz="2200" dirty="0">
                <a:latin typeface="Roboto" panose="02000000000000000000" pitchFamily="2" charset="0"/>
                <a:ea typeface="Roboto" panose="02000000000000000000" pitchFamily="2" charset="0"/>
              </a:rPr>
              <a:t> </a:t>
            </a:r>
            <a:r>
              <a:rPr lang="pl-PL" sz="2200" dirty="0" err="1">
                <a:latin typeface="Roboto" panose="02000000000000000000" pitchFamily="2" charset="0"/>
                <a:ea typeface="Roboto" panose="02000000000000000000" pitchFamily="2" charset="0"/>
              </a:rPr>
              <a:t>Intelligence</a:t>
            </a:r>
            <a:r>
              <a:rPr lang="pl-PL" sz="2200" dirty="0">
                <a:latin typeface="Roboto" panose="02000000000000000000" pitchFamily="2" charset="0"/>
                <a:ea typeface="Roboto" panose="02000000000000000000" pitchFamily="2" charset="0"/>
              </a:rPr>
              <a:t>) to dziedzina informatyki, która zajmuje się tworzeniem systemów i algorytmów umożliwiających maszynom, takim jak komputery, wykonywanie zadań wymagających inteligencji podobnej do ludzkiej. AI pozwala maszynom uczyć się na podstawie doświadczeń, rozpoznawać wzorce, podejmować decyzje oraz adaptować się do nowych sytuacji.</a:t>
            </a:r>
          </a:p>
        </p:txBody>
      </p:sp>
      <p:pic>
        <p:nvPicPr>
          <p:cNvPr id="6" name="Obraz 5" descr="Obraz zawierający Majorelle blue, ciemność, światło, sztuka&#10;&#10;Opis wygenerowany automatycznie">
            <a:extLst>
              <a:ext uri="{FF2B5EF4-FFF2-40B4-BE49-F238E27FC236}">
                <a16:creationId xmlns:a16="http://schemas.microsoft.com/office/drawing/2014/main" id="{A79DD041-E276-E558-4104-82933D6AFA04}"/>
              </a:ext>
            </a:extLst>
          </p:cNvPr>
          <p:cNvPicPr>
            <a:picLocks noChangeAspect="1"/>
          </p:cNvPicPr>
          <p:nvPr/>
        </p:nvPicPr>
        <p:blipFill>
          <a:blip r:embed="rId2">
            <a:extLst>
              <a:ext uri="{837473B0-CC2E-450A-ABE3-18F120FF3D39}">
                <a1611:picAttrSrcUrl xmlns:a1611="http://schemas.microsoft.com/office/drawing/2016/11/main" r:id="rId3"/>
              </a:ext>
            </a:extLst>
          </a:blip>
          <a:srcRect l="14618" r="13516"/>
          <a:stretch/>
        </p:blipFill>
        <p:spPr>
          <a:xfrm>
            <a:off x="6275894" y="1969416"/>
            <a:ext cx="5299075" cy="4608512"/>
          </a:xfrm>
          <a:prstGeom prst="rect">
            <a:avLst/>
          </a:prstGeom>
          <a:noFill/>
        </p:spPr>
      </p:pic>
    </p:spTree>
    <p:extLst>
      <p:ext uri="{BB962C8B-B14F-4D97-AF65-F5344CB8AC3E}">
        <p14:creationId xmlns:p14="http://schemas.microsoft.com/office/powerpoint/2010/main" val="34570518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91D9CC8-310C-36F1-CF75-8A2BF6C5F009}"/>
              </a:ext>
            </a:extLst>
          </p:cNvPr>
          <p:cNvSpPr>
            <a:spLocks noGrp="1"/>
          </p:cNvSpPr>
          <p:nvPr>
            <p:ph type="title"/>
          </p:nvPr>
        </p:nvSpPr>
        <p:spPr/>
        <p:txBody>
          <a:bodyPr/>
          <a:lstStyle/>
          <a:p>
            <a:r>
              <a:rPr lang="pl-PL" dirty="0"/>
              <a:t>ANI i AGI</a:t>
            </a:r>
          </a:p>
        </p:txBody>
      </p:sp>
      <p:sp>
        <p:nvSpPr>
          <p:cNvPr id="5" name="pole tekstowe 4">
            <a:extLst>
              <a:ext uri="{FF2B5EF4-FFF2-40B4-BE49-F238E27FC236}">
                <a16:creationId xmlns:a16="http://schemas.microsoft.com/office/drawing/2014/main" id="{BE6E5BAF-3C69-D9FB-85C8-D7C0DCABA201}"/>
              </a:ext>
            </a:extLst>
          </p:cNvPr>
          <p:cNvSpPr txBox="1"/>
          <p:nvPr/>
        </p:nvSpPr>
        <p:spPr>
          <a:xfrm>
            <a:off x="730832" y="2460952"/>
            <a:ext cx="10873208" cy="3416320"/>
          </a:xfrm>
          <a:prstGeom prst="rect">
            <a:avLst/>
          </a:prstGeom>
          <a:noFill/>
        </p:spPr>
        <p:txBody>
          <a:bodyPr wrap="square">
            <a:spAutoFit/>
          </a:bodyPr>
          <a:lstStyle/>
          <a:p>
            <a:r>
              <a:rPr lang="pl-PL" dirty="0">
                <a:solidFill>
                  <a:schemeClr val="tx1">
                    <a:lumMod val="95000"/>
                    <a:lumOff val="5000"/>
                  </a:schemeClr>
                </a:solidFill>
              </a:rPr>
              <a:t>Wąska sztuczna inteligencja (ANI - </a:t>
            </a:r>
            <a:r>
              <a:rPr lang="pl-PL" dirty="0" err="1">
                <a:solidFill>
                  <a:schemeClr val="tx1">
                    <a:lumMod val="95000"/>
                    <a:lumOff val="5000"/>
                  </a:schemeClr>
                </a:solidFill>
              </a:rPr>
              <a:t>Artificial</a:t>
            </a:r>
            <a:r>
              <a:rPr lang="pl-PL" dirty="0">
                <a:solidFill>
                  <a:schemeClr val="tx1">
                    <a:lumMod val="95000"/>
                    <a:lumOff val="5000"/>
                  </a:schemeClr>
                </a:solidFill>
              </a:rPr>
              <a:t> </a:t>
            </a:r>
            <a:r>
              <a:rPr lang="pl-PL" dirty="0" err="1">
                <a:solidFill>
                  <a:schemeClr val="tx1">
                    <a:lumMod val="95000"/>
                    <a:lumOff val="5000"/>
                  </a:schemeClr>
                </a:solidFill>
              </a:rPr>
              <a:t>Narrow</a:t>
            </a:r>
            <a:r>
              <a:rPr lang="pl-PL" dirty="0">
                <a:solidFill>
                  <a:schemeClr val="tx1">
                    <a:lumMod val="95000"/>
                    <a:lumOff val="5000"/>
                  </a:schemeClr>
                </a:solidFill>
              </a:rPr>
              <a:t> </a:t>
            </a:r>
            <a:r>
              <a:rPr lang="pl-PL" dirty="0" err="1">
                <a:solidFill>
                  <a:schemeClr val="tx1">
                    <a:lumMod val="95000"/>
                    <a:lumOff val="5000"/>
                  </a:schemeClr>
                </a:solidFill>
              </a:rPr>
              <a:t>Intelligence</a:t>
            </a:r>
            <a:r>
              <a:rPr lang="pl-PL" dirty="0">
                <a:solidFill>
                  <a:schemeClr val="tx1">
                    <a:lumMod val="95000"/>
                    <a:lumOff val="5000"/>
                  </a:schemeClr>
                </a:solidFill>
              </a:rPr>
              <a:t>): ANI to systemy AI zaprojektowane do wykonywania jednego lub kilku konkretnych zadań. Są skuteczne w rozwiązywaniu wybranych problemów, jak na przykład rozpoznawanie mowy, analiza obrazów, czy granie w szachy, ale nie potrafią wykraczać poza swoje zdefiniowane umiejętności. Przykłady ANI to asystenci głosowi, programy rekomendujące w serwisach </a:t>
            </a:r>
            <a:r>
              <a:rPr lang="pl-PL" dirty="0" err="1">
                <a:solidFill>
                  <a:schemeClr val="tx1">
                    <a:lumMod val="95000"/>
                    <a:lumOff val="5000"/>
                  </a:schemeClr>
                </a:solidFill>
              </a:rPr>
              <a:t>streamingowych</a:t>
            </a:r>
            <a:r>
              <a:rPr lang="pl-PL" dirty="0">
                <a:solidFill>
                  <a:schemeClr val="tx1">
                    <a:lumMod val="95000"/>
                    <a:lumOff val="5000"/>
                  </a:schemeClr>
                </a:solidFill>
              </a:rPr>
              <a:t> oraz autonomiczne pojazdy, które działają w określonych warunkach.</a:t>
            </a:r>
          </a:p>
          <a:p>
            <a:endParaRPr lang="pl-PL" dirty="0">
              <a:solidFill>
                <a:schemeClr val="tx1">
                  <a:lumMod val="95000"/>
                  <a:lumOff val="5000"/>
                </a:schemeClr>
              </a:solidFill>
            </a:endParaRPr>
          </a:p>
          <a:p>
            <a:r>
              <a:rPr lang="pl-PL" dirty="0">
                <a:solidFill>
                  <a:schemeClr val="tx1">
                    <a:lumMod val="95000"/>
                    <a:lumOff val="5000"/>
                  </a:schemeClr>
                </a:solidFill>
              </a:rPr>
              <a:t>Ogólna sztuczna inteligencja (AGI - </a:t>
            </a:r>
            <a:r>
              <a:rPr lang="pl-PL" dirty="0" err="1">
                <a:solidFill>
                  <a:schemeClr val="tx1">
                    <a:lumMod val="95000"/>
                    <a:lumOff val="5000"/>
                  </a:schemeClr>
                </a:solidFill>
              </a:rPr>
              <a:t>Artificial</a:t>
            </a:r>
            <a:r>
              <a:rPr lang="pl-PL" dirty="0">
                <a:solidFill>
                  <a:schemeClr val="tx1">
                    <a:lumMod val="95000"/>
                    <a:lumOff val="5000"/>
                  </a:schemeClr>
                </a:solidFill>
              </a:rPr>
              <a:t> General </a:t>
            </a:r>
            <a:r>
              <a:rPr lang="pl-PL" dirty="0" err="1">
                <a:solidFill>
                  <a:schemeClr val="tx1">
                    <a:lumMod val="95000"/>
                    <a:lumOff val="5000"/>
                  </a:schemeClr>
                </a:solidFill>
              </a:rPr>
              <a:t>Intelligence</a:t>
            </a:r>
            <a:r>
              <a:rPr lang="pl-PL" dirty="0">
                <a:solidFill>
                  <a:schemeClr val="tx1">
                    <a:lumMod val="95000"/>
                    <a:lumOff val="5000"/>
                  </a:schemeClr>
                </a:solidFill>
              </a:rPr>
              <a:t>): AGI to hipotetyczna forma AI, która dorównuje ludzkim zdolnościom intelektualnym. Systemy AGI mogłyby rozumować, uczyć się i rozwiązywać problemy w wielu dziedzinach, a nawet myśleć kreatywnie i podejmować decyzje w nieznanych wcześniej sytuacjach. Takie AI nie istnieje jeszcze, ale jest tematem intensywnych badań i spekulacji dotyczących przyszłości technologii.</a:t>
            </a:r>
          </a:p>
        </p:txBody>
      </p:sp>
      <p:sp>
        <p:nvSpPr>
          <p:cNvPr id="3" name="pole tekstowe 2">
            <a:extLst>
              <a:ext uri="{FF2B5EF4-FFF2-40B4-BE49-F238E27FC236}">
                <a16:creationId xmlns:a16="http://schemas.microsoft.com/office/drawing/2014/main" id="{E45D4132-F3C9-461C-5EBD-26F2CFF11768}"/>
              </a:ext>
            </a:extLst>
          </p:cNvPr>
          <p:cNvSpPr txBox="1"/>
          <p:nvPr/>
        </p:nvSpPr>
        <p:spPr>
          <a:xfrm>
            <a:off x="929712" y="6069296"/>
            <a:ext cx="5616624" cy="360040"/>
          </a:xfrm>
          <a:prstGeom prst="rect">
            <a:avLst/>
          </a:prstGeom>
        </p:spPr>
        <p:txBody>
          <a:bodyPr vert="horz" wrap="square" lIns="0" tIns="45720" rIns="0" bIns="45720" rtlCol="0">
            <a:normAutofit lnSpcReduction="10000"/>
          </a:bodyPr>
          <a:lstStyle/>
          <a:p>
            <a:pPr marL="0" indent="0" algn="l">
              <a:buNone/>
            </a:pPr>
            <a:r>
              <a:rPr lang="pl-PL" dirty="0">
                <a:solidFill>
                  <a:schemeClr val="tx1">
                    <a:lumMod val="95000"/>
                    <a:lumOff val="5000"/>
                  </a:schemeClr>
                </a:solidFill>
              </a:rPr>
              <a:t>SAN  Super </a:t>
            </a:r>
            <a:r>
              <a:rPr lang="pl-PL" dirty="0" err="1">
                <a:solidFill>
                  <a:schemeClr val="tx1">
                    <a:lumMod val="95000"/>
                    <a:lumOff val="5000"/>
                  </a:schemeClr>
                </a:solidFill>
              </a:rPr>
              <a:t>Artificial</a:t>
            </a:r>
            <a:r>
              <a:rPr lang="pl-PL" dirty="0">
                <a:solidFill>
                  <a:schemeClr val="tx1">
                    <a:lumMod val="95000"/>
                    <a:lumOff val="5000"/>
                  </a:schemeClr>
                </a:solidFill>
              </a:rPr>
              <a:t> </a:t>
            </a:r>
            <a:r>
              <a:rPr lang="pl-PL" dirty="0" err="1">
                <a:solidFill>
                  <a:schemeClr val="tx1">
                    <a:lumMod val="95000"/>
                    <a:lumOff val="5000"/>
                  </a:schemeClr>
                </a:solidFill>
              </a:rPr>
              <a:t>Intelligence</a:t>
            </a:r>
            <a:endParaRPr lang="pl-PL" dirty="0">
              <a:solidFill>
                <a:schemeClr val="tx1">
                  <a:lumMod val="95000"/>
                  <a:lumOff val="5000"/>
                </a:schemeClr>
              </a:solidFill>
            </a:endParaRPr>
          </a:p>
        </p:txBody>
      </p:sp>
    </p:spTree>
    <p:extLst>
      <p:ext uri="{BB962C8B-B14F-4D97-AF65-F5344CB8AC3E}">
        <p14:creationId xmlns:p14="http://schemas.microsoft.com/office/powerpoint/2010/main" val="4258634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E6A10A3-2268-93ED-89B6-E58FF2266BFA}"/>
              </a:ext>
            </a:extLst>
          </p:cNvPr>
          <p:cNvSpPr>
            <a:spLocks noGrp="1"/>
          </p:cNvSpPr>
          <p:nvPr>
            <p:ph type="title"/>
          </p:nvPr>
        </p:nvSpPr>
        <p:spPr/>
        <p:txBody>
          <a:bodyPr/>
          <a:lstStyle/>
          <a:p>
            <a:r>
              <a:rPr lang="pl-PL" dirty="0"/>
              <a:t>Inteligencja</a:t>
            </a:r>
          </a:p>
        </p:txBody>
      </p:sp>
      <p:sp>
        <p:nvSpPr>
          <p:cNvPr id="4" name="pole tekstowe 3">
            <a:extLst>
              <a:ext uri="{FF2B5EF4-FFF2-40B4-BE49-F238E27FC236}">
                <a16:creationId xmlns:a16="http://schemas.microsoft.com/office/drawing/2014/main" id="{A006337F-C133-8204-2827-14E519685B01}"/>
              </a:ext>
            </a:extLst>
          </p:cNvPr>
          <p:cNvSpPr txBox="1"/>
          <p:nvPr/>
        </p:nvSpPr>
        <p:spPr>
          <a:xfrm>
            <a:off x="621104" y="2855887"/>
            <a:ext cx="6913552" cy="2554545"/>
          </a:xfrm>
          <a:prstGeom prst="rect">
            <a:avLst/>
          </a:prstGeom>
          <a:noFill/>
        </p:spPr>
        <p:txBody>
          <a:bodyPr wrap="square">
            <a:spAutoFit/>
          </a:bodyPr>
          <a:lstStyle/>
          <a:p>
            <a:r>
              <a:rPr lang="pl-PL" sz="2000" b="1" dirty="0"/>
              <a:t>Inteligencja</a:t>
            </a:r>
            <a:r>
              <a:rPr lang="pl-PL" sz="2000" dirty="0"/>
              <a:t> (od łac. </a:t>
            </a:r>
            <a:r>
              <a:rPr lang="pl-PL" sz="2000" i="1" dirty="0" err="1"/>
              <a:t>intelligentia</a:t>
            </a:r>
            <a:r>
              <a:rPr lang="pl-PL" sz="2000" dirty="0"/>
              <a:t> – zdolność pojmowania, rozum) – zdolność do postrzegania, analizy i adaptacji do zmian otoczenia. Zdolność rozumienia, uczenia się oraz wykorzystywania posiadanej wiedzy i umiejętności w różnych sytuacjach. Cecha umysłu warunkująca sprawność czynności poznawczych, takich jak myślenie, reagowanie, rozwiązywanie problemów. </a:t>
            </a:r>
          </a:p>
        </p:txBody>
      </p:sp>
      <p:pic>
        <p:nvPicPr>
          <p:cNvPr id="6" name="Obraz 5" descr="Obraz zawierający kreskówka&#10;&#10;Opis wygenerowany automatycznie">
            <a:extLst>
              <a:ext uri="{FF2B5EF4-FFF2-40B4-BE49-F238E27FC236}">
                <a16:creationId xmlns:a16="http://schemas.microsoft.com/office/drawing/2014/main" id="{BB937267-A5BA-AD19-5865-F58A2FB716E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620688" y="2784169"/>
            <a:ext cx="4023360" cy="2938272"/>
          </a:xfrm>
          <a:prstGeom prst="rect">
            <a:avLst/>
          </a:prstGeom>
        </p:spPr>
      </p:pic>
    </p:spTree>
    <p:extLst>
      <p:ext uri="{BB962C8B-B14F-4D97-AF65-F5344CB8AC3E}">
        <p14:creationId xmlns:p14="http://schemas.microsoft.com/office/powerpoint/2010/main" val="289092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195E111-CD73-E1D4-7578-CF9D24A834AE}"/>
              </a:ext>
            </a:extLst>
          </p:cNvPr>
          <p:cNvSpPr>
            <a:spLocks noGrp="1"/>
          </p:cNvSpPr>
          <p:nvPr>
            <p:ph type="title"/>
          </p:nvPr>
        </p:nvSpPr>
        <p:spPr/>
        <p:txBody>
          <a:bodyPr/>
          <a:lstStyle/>
          <a:p>
            <a:r>
              <a:rPr lang="pl-PL" dirty="0"/>
              <a:t>Inteligencja wieloraka</a:t>
            </a:r>
          </a:p>
        </p:txBody>
      </p:sp>
      <p:sp>
        <p:nvSpPr>
          <p:cNvPr id="3" name="pole tekstowe 2">
            <a:extLst>
              <a:ext uri="{FF2B5EF4-FFF2-40B4-BE49-F238E27FC236}">
                <a16:creationId xmlns:a16="http://schemas.microsoft.com/office/drawing/2014/main" id="{80084179-ACEF-CEE2-E70A-14AEC3020671}"/>
              </a:ext>
            </a:extLst>
          </p:cNvPr>
          <p:cNvSpPr txBox="1"/>
          <p:nvPr/>
        </p:nvSpPr>
        <p:spPr>
          <a:xfrm>
            <a:off x="1396048" y="2345702"/>
            <a:ext cx="4320480" cy="648072"/>
          </a:xfrm>
          <a:prstGeom prst="rect">
            <a:avLst/>
          </a:prstGeom>
        </p:spPr>
        <p:txBody>
          <a:bodyPr vert="horz" wrap="square" lIns="0" tIns="45720" rIns="0" bIns="45720" rtlCol="0">
            <a:normAutofit/>
          </a:bodyPr>
          <a:lstStyle/>
          <a:p>
            <a:pPr marL="0" indent="0" algn="l">
              <a:buNone/>
            </a:pPr>
            <a:r>
              <a:rPr lang="pl-PL" sz="2800" dirty="0"/>
              <a:t>Howard Gardner</a:t>
            </a:r>
          </a:p>
        </p:txBody>
      </p:sp>
      <p:pic>
        <p:nvPicPr>
          <p:cNvPr id="5" name="Obraz 4" descr="Obraz zawierający tekst, Ludzka twarz, człowiek, ubrania&#10;&#10;Opis wygenerowany automatycznie">
            <a:extLst>
              <a:ext uri="{FF2B5EF4-FFF2-40B4-BE49-F238E27FC236}">
                <a16:creationId xmlns:a16="http://schemas.microsoft.com/office/drawing/2014/main" id="{5D3757E6-7FF4-6F3B-81C2-22D5F082200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487488" y="3165953"/>
            <a:ext cx="7620000" cy="2819400"/>
          </a:xfrm>
          <a:prstGeom prst="rect">
            <a:avLst/>
          </a:prstGeom>
        </p:spPr>
      </p:pic>
      <p:sp>
        <p:nvSpPr>
          <p:cNvPr id="7" name="pole tekstowe 6">
            <a:extLst>
              <a:ext uri="{FF2B5EF4-FFF2-40B4-BE49-F238E27FC236}">
                <a16:creationId xmlns:a16="http://schemas.microsoft.com/office/drawing/2014/main" id="{43EA5CB3-E6D7-6C51-9BD5-AC992F7D2E27}"/>
              </a:ext>
            </a:extLst>
          </p:cNvPr>
          <p:cNvSpPr txBox="1"/>
          <p:nvPr/>
        </p:nvSpPr>
        <p:spPr>
          <a:xfrm>
            <a:off x="6013704" y="2345702"/>
            <a:ext cx="4320480" cy="648072"/>
          </a:xfrm>
          <a:prstGeom prst="rect">
            <a:avLst/>
          </a:prstGeom>
        </p:spPr>
        <p:txBody>
          <a:bodyPr vert="horz" wrap="square" lIns="0" tIns="45720" rIns="0" bIns="45720" rtlCol="0">
            <a:normAutofit/>
          </a:bodyPr>
          <a:lstStyle/>
          <a:p>
            <a:pPr marL="0" indent="0" algn="l">
              <a:buNone/>
            </a:pPr>
            <a:r>
              <a:rPr lang="pl-PL" sz="2800" dirty="0"/>
              <a:t>1983</a:t>
            </a:r>
          </a:p>
        </p:txBody>
      </p:sp>
      <p:sp>
        <p:nvSpPr>
          <p:cNvPr id="8" name="pole tekstowe 7">
            <a:extLst>
              <a:ext uri="{FF2B5EF4-FFF2-40B4-BE49-F238E27FC236}">
                <a16:creationId xmlns:a16="http://schemas.microsoft.com/office/drawing/2014/main" id="{7F5F1D38-A705-F7F8-7436-A9E15AE7B94D}"/>
              </a:ext>
            </a:extLst>
          </p:cNvPr>
          <p:cNvSpPr txBox="1"/>
          <p:nvPr/>
        </p:nvSpPr>
        <p:spPr>
          <a:xfrm>
            <a:off x="1487488" y="6181312"/>
            <a:ext cx="5688632" cy="576064"/>
          </a:xfrm>
          <a:prstGeom prst="rect">
            <a:avLst/>
          </a:prstGeom>
        </p:spPr>
        <p:txBody>
          <a:bodyPr vert="horz" wrap="square" lIns="0" tIns="45720" rIns="0" bIns="45720" rtlCol="0">
            <a:normAutofit/>
          </a:bodyPr>
          <a:lstStyle/>
          <a:p>
            <a:pPr marL="0" indent="0" algn="l">
              <a:buNone/>
            </a:pPr>
            <a:r>
              <a:rPr lang="pl-PL" dirty="0"/>
              <a:t>Teoria Inteligencji Wielorakiej</a:t>
            </a:r>
          </a:p>
        </p:txBody>
      </p:sp>
    </p:spTree>
    <p:extLst>
      <p:ext uri="{BB962C8B-B14F-4D97-AF65-F5344CB8AC3E}">
        <p14:creationId xmlns:p14="http://schemas.microsoft.com/office/powerpoint/2010/main" val="394119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42F4BDE-A7DF-36DA-6BA2-39CE1CC20E76}"/>
              </a:ext>
            </a:extLst>
          </p:cNvPr>
          <p:cNvSpPr>
            <a:spLocks noGrp="1"/>
          </p:cNvSpPr>
          <p:nvPr>
            <p:ph type="title"/>
          </p:nvPr>
        </p:nvSpPr>
        <p:spPr/>
        <p:txBody>
          <a:bodyPr/>
          <a:lstStyle/>
          <a:p>
            <a:r>
              <a:rPr lang="pl-PL" dirty="0"/>
              <a:t>Inteligencja wieloraka</a:t>
            </a:r>
          </a:p>
        </p:txBody>
      </p:sp>
      <p:sp>
        <p:nvSpPr>
          <p:cNvPr id="3" name="pole tekstowe 2">
            <a:extLst>
              <a:ext uri="{FF2B5EF4-FFF2-40B4-BE49-F238E27FC236}">
                <a16:creationId xmlns:a16="http://schemas.microsoft.com/office/drawing/2014/main" id="{797086C5-B7BD-6E79-8255-9424F30FDAF8}"/>
              </a:ext>
            </a:extLst>
          </p:cNvPr>
          <p:cNvSpPr txBox="1"/>
          <p:nvPr/>
        </p:nvSpPr>
        <p:spPr>
          <a:xfrm>
            <a:off x="1127448" y="1916832"/>
            <a:ext cx="8352928" cy="4320480"/>
          </a:xfrm>
          <a:prstGeom prst="rect">
            <a:avLst/>
          </a:prstGeom>
        </p:spPr>
        <p:txBody>
          <a:bodyPr vert="horz" wrap="square" lIns="0" tIns="45720" rIns="0" bIns="45720" rtlCol="0">
            <a:normAutofit/>
          </a:bodyPr>
          <a:lstStyle/>
          <a:p>
            <a:pPr marL="0" indent="0" algn="l">
              <a:buNone/>
            </a:pPr>
            <a:endParaRPr lang="pl-PL" dirty="0" err="1"/>
          </a:p>
        </p:txBody>
      </p:sp>
      <p:sp>
        <p:nvSpPr>
          <p:cNvPr id="5" name="pole tekstowe 4">
            <a:extLst>
              <a:ext uri="{FF2B5EF4-FFF2-40B4-BE49-F238E27FC236}">
                <a16:creationId xmlns:a16="http://schemas.microsoft.com/office/drawing/2014/main" id="{9F158280-01A7-AE71-4F93-D41BDD42402F}"/>
              </a:ext>
            </a:extLst>
          </p:cNvPr>
          <p:cNvSpPr txBox="1"/>
          <p:nvPr/>
        </p:nvSpPr>
        <p:spPr>
          <a:xfrm>
            <a:off x="1343472" y="3052788"/>
            <a:ext cx="6098874" cy="2831544"/>
          </a:xfrm>
          <a:prstGeom prst="rect">
            <a:avLst/>
          </a:prstGeom>
          <a:noFill/>
        </p:spPr>
        <p:txBody>
          <a:bodyPr wrap="square">
            <a:spAutoFit/>
          </a:bodyPr>
          <a:lstStyle/>
          <a:p>
            <a:pPr marL="285750" indent="-285750">
              <a:buFont typeface="Arial" panose="020B0604020202020204" pitchFamily="34" charset="0"/>
              <a:buChar char="•"/>
            </a:pPr>
            <a:r>
              <a:rPr lang="pl-PL" sz="2000" dirty="0"/>
              <a:t>Inteligencja językowa</a:t>
            </a:r>
          </a:p>
          <a:p>
            <a:pPr marL="285750" indent="-285750">
              <a:buFont typeface="Arial" panose="020B0604020202020204" pitchFamily="34" charset="0"/>
              <a:buChar char="•"/>
            </a:pPr>
            <a:r>
              <a:rPr lang="pl-PL" sz="2000" dirty="0"/>
              <a:t>Inteligencja logiczna lub matematyczna</a:t>
            </a:r>
          </a:p>
          <a:p>
            <a:pPr marL="285750" indent="-285750">
              <a:buFont typeface="Arial" panose="020B0604020202020204" pitchFamily="34" charset="0"/>
              <a:buChar char="•"/>
            </a:pPr>
            <a:r>
              <a:rPr lang="pl-PL" sz="2000" dirty="0"/>
              <a:t>Inteligencja wizualno-przestrzenna</a:t>
            </a:r>
          </a:p>
          <a:p>
            <a:pPr marL="285750" indent="-285750">
              <a:buFont typeface="Arial" panose="020B0604020202020204" pitchFamily="34" charset="0"/>
              <a:buChar char="•"/>
            </a:pPr>
            <a:r>
              <a:rPr lang="pl-PL" sz="2000" dirty="0"/>
              <a:t>Inteligencja muzyczna</a:t>
            </a:r>
          </a:p>
          <a:p>
            <a:pPr marL="285750" indent="-285750">
              <a:buFont typeface="Arial" panose="020B0604020202020204" pitchFamily="34" charset="0"/>
              <a:buChar char="•"/>
            </a:pPr>
            <a:r>
              <a:rPr lang="pl-PL" sz="2000" dirty="0"/>
              <a:t>Inteligencja interpersonalna (społeczna)</a:t>
            </a:r>
          </a:p>
          <a:p>
            <a:pPr marL="285750" indent="-285750">
              <a:buFont typeface="Arial" panose="020B0604020202020204" pitchFamily="34" charset="0"/>
              <a:buChar char="•"/>
            </a:pPr>
            <a:r>
              <a:rPr lang="pl-PL" sz="2000" dirty="0"/>
              <a:t>Inteligencja interpersonalna (refleksyjna)</a:t>
            </a:r>
          </a:p>
          <a:p>
            <a:pPr marL="285750" indent="-285750">
              <a:buFont typeface="Arial" panose="020B0604020202020204" pitchFamily="34" charset="0"/>
              <a:buChar char="•"/>
            </a:pPr>
            <a:r>
              <a:rPr lang="pl-PL" sz="2000" dirty="0"/>
              <a:t>Inteligencja ruchowa</a:t>
            </a:r>
          </a:p>
          <a:p>
            <a:pPr marL="285750" indent="-285750">
              <a:buFont typeface="Arial" panose="020B0604020202020204" pitchFamily="34" charset="0"/>
              <a:buChar char="•"/>
            </a:pPr>
            <a:r>
              <a:rPr lang="pl-PL" sz="2000" dirty="0"/>
              <a:t>Inteligencja przyrodnicza</a:t>
            </a:r>
          </a:p>
          <a:p>
            <a:pPr marL="285750" indent="-285750">
              <a:buFont typeface="Arial" panose="020B0604020202020204" pitchFamily="34" charset="0"/>
              <a:buChar char="•"/>
            </a:pPr>
            <a:endParaRPr lang="pl-PL" sz="1600" dirty="0"/>
          </a:p>
        </p:txBody>
      </p:sp>
    </p:spTree>
    <p:extLst>
      <p:ext uri="{BB962C8B-B14F-4D97-AF65-F5344CB8AC3E}">
        <p14:creationId xmlns:p14="http://schemas.microsoft.com/office/powerpoint/2010/main" val="15515785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10814AB-6637-2C4D-E290-4C5444886135}"/>
              </a:ext>
            </a:extLst>
          </p:cNvPr>
          <p:cNvSpPr>
            <a:spLocks noGrp="1"/>
          </p:cNvSpPr>
          <p:nvPr>
            <p:ph type="title"/>
          </p:nvPr>
        </p:nvSpPr>
        <p:spPr/>
        <p:txBody>
          <a:bodyPr/>
          <a:lstStyle/>
          <a:p>
            <a:r>
              <a:rPr lang="pl-PL" dirty="0"/>
              <a:t>AI</a:t>
            </a:r>
          </a:p>
        </p:txBody>
      </p:sp>
      <p:sp>
        <p:nvSpPr>
          <p:cNvPr id="4" name="pole tekstowe 3">
            <a:extLst>
              <a:ext uri="{FF2B5EF4-FFF2-40B4-BE49-F238E27FC236}">
                <a16:creationId xmlns:a16="http://schemas.microsoft.com/office/drawing/2014/main" id="{EF80A313-FD09-9E74-0C48-D6448571BD3A}"/>
              </a:ext>
            </a:extLst>
          </p:cNvPr>
          <p:cNvSpPr txBox="1"/>
          <p:nvPr/>
        </p:nvSpPr>
        <p:spPr>
          <a:xfrm>
            <a:off x="1262320" y="2520336"/>
            <a:ext cx="7872535" cy="3693319"/>
          </a:xfrm>
          <a:prstGeom prst="rect">
            <a:avLst/>
          </a:prstGeom>
          <a:noFill/>
        </p:spPr>
        <p:txBody>
          <a:bodyPr wrap="square">
            <a:spAutoFit/>
          </a:bodyPr>
          <a:lstStyle/>
          <a:p>
            <a:r>
              <a:rPr lang="pl-PL" b="1" dirty="0"/>
              <a:t>Uczenie maszynowe (Machine Learning):</a:t>
            </a:r>
          </a:p>
          <a:p>
            <a:r>
              <a:rPr lang="pl-PL" dirty="0"/>
              <a:t>Jest to jeden z podstawowych elementów AI, w którym maszyny uczą się na podstawie danych. Zamiast programować każdą czynność, systemy AI mogą analizować dane i na tej podstawie samodzielnie tworzyć reguły działania. Przykłady obejmują rozpoznawanie obrazów, analizę tekstu czy prognozowanie trendów.</a:t>
            </a:r>
          </a:p>
          <a:p>
            <a:endParaRPr lang="pl-PL" dirty="0"/>
          </a:p>
          <a:p>
            <a:r>
              <a:rPr lang="pl-PL" b="1" dirty="0"/>
              <a:t>Uczenie głębokie (</a:t>
            </a:r>
            <a:r>
              <a:rPr lang="pl-PL" b="1" dirty="0" err="1"/>
              <a:t>Deep</a:t>
            </a:r>
            <a:r>
              <a:rPr lang="pl-PL" b="1" dirty="0"/>
              <a:t> Learning):</a:t>
            </a:r>
          </a:p>
          <a:p>
            <a:r>
              <a:rPr lang="pl-PL" dirty="0"/>
              <a:t>Jest to podzbiór uczenia maszynowego, który wykorzystuje sieci neuronowe wzorowane na ludzkim mózgu. Głębokie sieci neuronowe składają się z wielu warstw przetwarzających dane, co pozwala na tworzenie bardzo złożonych modeli, zdolnych do rozpoznawania obrazów, przetwarzania mowy czy generowania tekstu.</a:t>
            </a:r>
          </a:p>
        </p:txBody>
      </p:sp>
    </p:spTree>
    <p:extLst>
      <p:ext uri="{BB962C8B-B14F-4D97-AF65-F5344CB8AC3E}">
        <p14:creationId xmlns:p14="http://schemas.microsoft.com/office/powerpoint/2010/main" val="2618574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9FB82B7-B0AF-1551-7A79-60A8BCBA6ABA}"/>
              </a:ext>
            </a:extLst>
          </p:cNvPr>
          <p:cNvSpPr>
            <a:spLocks noGrp="1"/>
          </p:cNvSpPr>
          <p:nvPr>
            <p:ph type="title"/>
          </p:nvPr>
        </p:nvSpPr>
        <p:spPr/>
        <p:txBody>
          <a:bodyPr/>
          <a:lstStyle/>
          <a:p>
            <a:r>
              <a:rPr lang="pl-PL" dirty="0"/>
              <a:t>AI</a:t>
            </a:r>
          </a:p>
        </p:txBody>
      </p:sp>
      <p:sp>
        <p:nvSpPr>
          <p:cNvPr id="4" name="pole tekstowe 3">
            <a:extLst>
              <a:ext uri="{FF2B5EF4-FFF2-40B4-BE49-F238E27FC236}">
                <a16:creationId xmlns:a16="http://schemas.microsoft.com/office/drawing/2014/main" id="{8CBD11CD-59CA-677A-45FE-B41DA8DDFD36}"/>
              </a:ext>
            </a:extLst>
          </p:cNvPr>
          <p:cNvSpPr txBox="1"/>
          <p:nvPr/>
        </p:nvSpPr>
        <p:spPr>
          <a:xfrm>
            <a:off x="1297752" y="2563427"/>
            <a:ext cx="7724206" cy="3139321"/>
          </a:xfrm>
          <a:prstGeom prst="rect">
            <a:avLst/>
          </a:prstGeom>
          <a:noFill/>
        </p:spPr>
        <p:txBody>
          <a:bodyPr wrap="square">
            <a:spAutoFit/>
          </a:bodyPr>
          <a:lstStyle/>
          <a:p>
            <a:r>
              <a:rPr lang="pl-PL" b="1" dirty="0"/>
              <a:t>Przetwarzanie języka naturalnego (Natural Language Processing, NLP):</a:t>
            </a:r>
          </a:p>
          <a:p>
            <a:r>
              <a:rPr lang="pl-PL" dirty="0"/>
              <a:t>To część AI zajmująca się zrozumieniem i generowaniem języka ludzkiego. NLP umożliwia komputerom analizę, interpretację i odpowiedź na tekst lub mowę. Przykłady obejmują tłumaczenie języków, analizę sentymentu, asystentów głosowych (jak </a:t>
            </a:r>
            <a:r>
              <a:rPr lang="pl-PL" dirty="0" err="1"/>
              <a:t>Siri</a:t>
            </a:r>
            <a:r>
              <a:rPr lang="pl-PL" dirty="0"/>
              <a:t>, </a:t>
            </a:r>
            <a:r>
              <a:rPr lang="pl-PL" dirty="0" err="1"/>
              <a:t>Alexa</a:t>
            </a:r>
            <a:r>
              <a:rPr lang="pl-PL" dirty="0"/>
              <a:t>) oraz </a:t>
            </a:r>
            <a:r>
              <a:rPr lang="pl-PL" dirty="0" err="1"/>
              <a:t>chatboty</a:t>
            </a:r>
            <a:r>
              <a:rPr lang="pl-PL" dirty="0"/>
              <a:t>.</a:t>
            </a:r>
          </a:p>
          <a:p>
            <a:endParaRPr lang="pl-PL" dirty="0"/>
          </a:p>
          <a:p>
            <a:r>
              <a:rPr lang="pl-PL" b="1" dirty="0"/>
              <a:t>Wizja komputerowa (</a:t>
            </a:r>
            <a:r>
              <a:rPr lang="pl-PL" b="1" dirty="0" err="1"/>
              <a:t>Computer</a:t>
            </a:r>
            <a:r>
              <a:rPr lang="pl-PL" b="1" dirty="0"/>
              <a:t> </a:t>
            </a:r>
            <a:r>
              <a:rPr lang="pl-PL" b="1" dirty="0" err="1"/>
              <a:t>Vision</a:t>
            </a:r>
            <a:r>
              <a:rPr lang="pl-PL" b="1" dirty="0"/>
              <a:t>):</a:t>
            </a:r>
          </a:p>
          <a:p>
            <a:r>
              <a:rPr lang="pl-PL" dirty="0"/>
              <a:t>AI umożliwia komputerom rozpoznawanie i interpretowanie obrazów oraz wideo. Wizja komputerowa jest wykorzystywana w systemach rozpoznawania twarzy, autonomicznych pojazdach, a także w medycynie do analizy obrazów diagnostycznych.</a:t>
            </a:r>
          </a:p>
        </p:txBody>
      </p:sp>
    </p:spTree>
    <p:extLst>
      <p:ext uri="{BB962C8B-B14F-4D97-AF65-F5344CB8AC3E}">
        <p14:creationId xmlns:p14="http://schemas.microsoft.com/office/powerpoint/2010/main" val="37137251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19409AD-06B9-45AE-BDCD-D56B666B42E8}"/>
              </a:ext>
            </a:extLst>
          </p:cNvPr>
          <p:cNvSpPr>
            <a:spLocks noGrp="1"/>
          </p:cNvSpPr>
          <p:nvPr>
            <p:ph type="title"/>
          </p:nvPr>
        </p:nvSpPr>
        <p:spPr/>
        <p:txBody>
          <a:bodyPr/>
          <a:lstStyle/>
          <a:p>
            <a:r>
              <a:rPr lang="pl-PL" dirty="0"/>
              <a:t>AI</a:t>
            </a:r>
          </a:p>
        </p:txBody>
      </p:sp>
      <p:sp>
        <p:nvSpPr>
          <p:cNvPr id="4" name="pole tekstowe 3">
            <a:extLst>
              <a:ext uri="{FF2B5EF4-FFF2-40B4-BE49-F238E27FC236}">
                <a16:creationId xmlns:a16="http://schemas.microsoft.com/office/drawing/2014/main" id="{42B75A51-D422-CFE3-0467-EBE91925D2C0}"/>
              </a:ext>
            </a:extLst>
          </p:cNvPr>
          <p:cNvSpPr txBox="1"/>
          <p:nvPr/>
        </p:nvSpPr>
        <p:spPr>
          <a:xfrm>
            <a:off x="1703512" y="1916832"/>
            <a:ext cx="7776864" cy="3139321"/>
          </a:xfrm>
          <a:prstGeom prst="rect">
            <a:avLst/>
          </a:prstGeom>
          <a:noFill/>
        </p:spPr>
        <p:txBody>
          <a:bodyPr wrap="square">
            <a:spAutoFit/>
          </a:bodyPr>
          <a:lstStyle/>
          <a:p>
            <a:r>
              <a:rPr lang="pl-PL" b="1" dirty="0"/>
              <a:t>Eksperckie systemy doradcze:</a:t>
            </a:r>
          </a:p>
          <a:p>
            <a:r>
              <a:rPr lang="pl-PL" dirty="0"/>
              <a:t>Są to systemy AI zaprojektowane do podejmowania decyzji w specyficznych dziedzinach na podstawie zestawu reguł i wiedzy eksperckiej. Wykorzystywane są m.in. w diagnozie medycznej, analizie finansowej czy planowaniu logistycznym.</a:t>
            </a:r>
          </a:p>
          <a:p>
            <a:endParaRPr lang="pl-PL" dirty="0"/>
          </a:p>
          <a:p>
            <a:r>
              <a:rPr lang="pl-PL" b="1" dirty="0"/>
              <a:t>Robotyka:</a:t>
            </a:r>
          </a:p>
          <a:p>
            <a:r>
              <a:rPr lang="pl-PL" dirty="0"/>
              <a:t>AI w robotyce pozwala na tworzenie robotów zdolnych do interakcji z otoczeniem, wykonywania zadań, a także adaptacji do nowych sytuacji. Robotyka z AI znajduje zastosowanie w automatyzacji przemysłu, medycynie (roboty chirurgiczne), a także w robotach domowych.</a:t>
            </a:r>
          </a:p>
        </p:txBody>
      </p:sp>
    </p:spTree>
    <p:extLst>
      <p:ext uri="{BB962C8B-B14F-4D97-AF65-F5344CB8AC3E}">
        <p14:creationId xmlns:p14="http://schemas.microsoft.com/office/powerpoint/2010/main" val="12934806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ole tekstowe 4">
            <a:extLst>
              <a:ext uri="{FF2B5EF4-FFF2-40B4-BE49-F238E27FC236}">
                <a16:creationId xmlns:a16="http://schemas.microsoft.com/office/drawing/2014/main" id="{CC14D1BF-9629-33B6-490B-61341273D822}"/>
              </a:ext>
            </a:extLst>
          </p:cNvPr>
          <p:cNvSpPr txBox="1"/>
          <p:nvPr/>
        </p:nvSpPr>
        <p:spPr>
          <a:xfrm>
            <a:off x="1271464" y="1988840"/>
            <a:ext cx="9289032" cy="3416320"/>
          </a:xfrm>
          <a:prstGeom prst="rect">
            <a:avLst/>
          </a:prstGeom>
          <a:noFill/>
        </p:spPr>
        <p:txBody>
          <a:bodyPr wrap="square">
            <a:spAutoFit/>
          </a:bodyPr>
          <a:lstStyle/>
          <a:p>
            <a:r>
              <a:rPr lang="pl-PL" dirty="0"/>
              <a:t>Mit 1: „AI zastąpi wszystkich pracowników” – Media często podkreślają, że sztuczna inteligencja prowadzi do masowej utraty miejsc pracy, co prowadzi do obaw przed zautomatyzowaniem całych branż. Choć AI rzeczywiście przejmuje niektóre zadania, to jednocześnie tworzy nowe możliwości zatrudnienia, szczególnie w dziedzinach technologicznych i zarządzania systemami AI.</a:t>
            </a:r>
          </a:p>
          <a:p>
            <a:r>
              <a:rPr lang="pl-PL" dirty="0"/>
              <a:t>Mit 2: „AI osiągnęła pełną autonomię robotów” – W filmach i artykułach AI bywa przedstawiana jako technologia zdolna do działania bez ludzkiej ingerencji, co prowadzi do obaw o samowolne maszyny. W rzeczywistości współczesna AI działa w granicach wyznaczonych przez ludzi i potrzebuje nadzoru.</a:t>
            </a:r>
          </a:p>
          <a:p>
            <a:r>
              <a:rPr lang="pl-PL" dirty="0"/>
              <a:t>Mit 3: „AI jest świadoma” – Niektóre narracje sugerują, że AI rozumie kontekst, emocje i ma własną wolę, ale obecna technologia opiera się na wzorcach statystycznych, bez prawdziwego zrozumienia czy samoświadomości.</a:t>
            </a:r>
          </a:p>
        </p:txBody>
      </p:sp>
      <p:sp>
        <p:nvSpPr>
          <p:cNvPr id="7" name="pole tekstowe 6">
            <a:extLst>
              <a:ext uri="{FF2B5EF4-FFF2-40B4-BE49-F238E27FC236}">
                <a16:creationId xmlns:a16="http://schemas.microsoft.com/office/drawing/2014/main" id="{59D4E861-ABF3-1880-22DC-58D151014081}"/>
              </a:ext>
            </a:extLst>
          </p:cNvPr>
          <p:cNvSpPr txBox="1"/>
          <p:nvPr/>
        </p:nvSpPr>
        <p:spPr>
          <a:xfrm>
            <a:off x="1271464" y="836712"/>
            <a:ext cx="8712968" cy="646331"/>
          </a:xfrm>
          <a:prstGeom prst="rect">
            <a:avLst/>
          </a:prstGeom>
          <a:noFill/>
        </p:spPr>
        <p:txBody>
          <a:bodyPr wrap="square">
            <a:spAutoFit/>
          </a:bodyPr>
          <a:lstStyle/>
          <a:p>
            <a:r>
              <a:rPr lang="pl-PL" sz="3600" b="1" dirty="0">
                <a:latin typeface="Roboto" panose="02000000000000000000" pitchFamily="2" charset="0"/>
                <a:ea typeface="Roboto" panose="02000000000000000000" pitchFamily="2" charset="0"/>
                <a:cs typeface="+mj-cs"/>
              </a:rPr>
              <a:t>Przykłady mitów na temat AI w mediach</a:t>
            </a:r>
          </a:p>
        </p:txBody>
      </p:sp>
    </p:spTree>
    <p:extLst>
      <p:ext uri="{BB962C8B-B14F-4D97-AF65-F5344CB8AC3E}">
        <p14:creationId xmlns:p14="http://schemas.microsoft.com/office/powerpoint/2010/main" val="21740586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BD767FF-4BD8-7210-E7A6-980B57A66479}"/>
              </a:ext>
            </a:extLst>
          </p:cNvPr>
          <p:cNvSpPr>
            <a:spLocks noGrp="1"/>
          </p:cNvSpPr>
          <p:nvPr>
            <p:ph type="title"/>
          </p:nvPr>
        </p:nvSpPr>
        <p:spPr/>
        <p:txBody>
          <a:bodyPr>
            <a:normAutofit fontScale="90000"/>
          </a:bodyPr>
          <a:lstStyle/>
          <a:p>
            <a:r>
              <a:rPr lang="pl-PL" b="1" dirty="0"/>
              <a:t>Dlaczego AI nie jest tak „magiczna”, jak to przedstawiają niektóre narracje medialne</a:t>
            </a:r>
            <a:endParaRPr lang="pl-PL" dirty="0"/>
          </a:p>
        </p:txBody>
      </p:sp>
      <p:sp>
        <p:nvSpPr>
          <p:cNvPr id="4" name="pole tekstowe 3">
            <a:extLst>
              <a:ext uri="{FF2B5EF4-FFF2-40B4-BE49-F238E27FC236}">
                <a16:creationId xmlns:a16="http://schemas.microsoft.com/office/drawing/2014/main" id="{0B6ACEB5-42E7-20C4-A429-721013469C53}"/>
              </a:ext>
            </a:extLst>
          </p:cNvPr>
          <p:cNvSpPr txBox="1"/>
          <p:nvPr/>
        </p:nvSpPr>
        <p:spPr>
          <a:xfrm>
            <a:off x="960568" y="2465472"/>
            <a:ext cx="8280920" cy="3693319"/>
          </a:xfrm>
          <a:prstGeom prst="rect">
            <a:avLst/>
          </a:prstGeom>
          <a:noFill/>
        </p:spPr>
        <p:txBody>
          <a:bodyPr wrap="square">
            <a:spAutoFit/>
          </a:bodyPr>
          <a:lstStyle/>
          <a:p>
            <a:pPr>
              <a:buFont typeface="Arial" panose="020B0604020202020204" pitchFamily="34" charset="0"/>
              <a:buChar char="•"/>
            </a:pPr>
            <a:r>
              <a:rPr lang="pl-PL" b="1" dirty="0"/>
              <a:t>Technologia oparta na algorytmach i danych</a:t>
            </a:r>
            <a:r>
              <a:rPr lang="pl-PL" dirty="0"/>
              <a:t>: AI nie działa w magiczny sposób, lecz bazuje na skomplikowanych algorytmach i ogromnych ilościach danych. Działa na zasadzie statystyki i matematyki, co oznacza, że nie posiada intuicji ani świadomości.</a:t>
            </a:r>
          </a:p>
          <a:p>
            <a:pPr>
              <a:buFont typeface="Arial" panose="020B0604020202020204" pitchFamily="34" charset="0"/>
              <a:buChar char="•"/>
            </a:pPr>
            <a:r>
              <a:rPr lang="pl-PL" b="1" dirty="0"/>
              <a:t>Błędy i nieprzewidywalność</a:t>
            </a:r>
            <a:r>
              <a:rPr lang="pl-PL" dirty="0"/>
              <a:t>: AI popełnia błędy, zwłaszcza gdy spotyka się z nieznanymi danymi lub gdy występują uprzedzenia w danych treningowych. AI nie rozumie świata w sposób ludzki i często wymaga ogromnych mocy obliczeniowych, co jest kosztowne i nie zawsze efektywne.</a:t>
            </a:r>
          </a:p>
          <a:p>
            <a:pPr>
              <a:buFont typeface="Arial" panose="020B0604020202020204" pitchFamily="34" charset="0"/>
              <a:buChar char="•"/>
            </a:pPr>
            <a:r>
              <a:rPr lang="pl-PL" b="1" dirty="0"/>
              <a:t>Ograniczona interpretacja i zrozumienie</a:t>
            </a:r>
            <a:r>
              <a:rPr lang="pl-PL" dirty="0"/>
              <a:t>: Media często pomijają fakt, że AI nie potrafi podejmować decyzji etycznych ani moralnych. Każde „magiczne” osiągnięcie AI to wynik starannego programowania, a systemy AI wciąż nie rozumieją znaczenia przetwarzanych informacji – potrafią jedynie naśladować ludzkie zachowanie.</a:t>
            </a:r>
          </a:p>
        </p:txBody>
      </p:sp>
    </p:spTree>
    <p:extLst>
      <p:ext uri="{BB962C8B-B14F-4D97-AF65-F5344CB8AC3E}">
        <p14:creationId xmlns:p14="http://schemas.microsoft.com/office/powerpoint/2010/main" val="3168185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ole tekstowe 2">
            <a:extLst>
              <a:ext uri="{FF2B5EF4-FFF2-40B4-BE49-F238E27FC236}">
                <a16:creationId xmlns:a16="http://schemas.microsoft.com/office/drawing/2014/main" id="{FED02250-0E03-C441-FB64-094CF4CFBD3A}"/>
              </a:ext>
            </a:extLst>
          </p:cNvPr>
          <p:cNvSpPr txBox="1"/>
          <p:nvPr/>
        </p:nvSpPr>
        <p:spPr>
          <a:xfrm>
            <a:off x="1671485" y="1720840"/>
            <a:ext cx="9094838" cy="3416320"/>
          </a:xfrm>
          <a:prstGeom prst="rect">
            <a:avLst/>
          </a:prstGeom>
          <a:noFill/>
        </p:spPr>
        <p:txBody>
          <a:bodyPr wrap="square">
            <a:spAutoFit/>
          </a:bodyPr>
          <a:lstStyle/>
          <a:p>
            <a:r>
              <a:rPr lang="pl-PL" sz="2400" dirty="0"/>
              <a:t>08:15 – 08:30 Rejestracja i wprowadzenie organizacyjne </a:t>
            </a:r>
          </a:p>
          <a:p>
            <a:r>
              <a:rPr lang="pl-PL" sz="2400" dirty="0"/>
              <a:t>08:30 – 09:30 Blok 1: Wprowadzenie do AI i GPT </a:t>
            </a:r>
          </a:p>
          <a:p>
            <a:r>
              <a:rPr lang="pl-PL" sz="2400" dirty="0"/>
              <a:t>09:30 – 10:30 Blok 2: Narzędzia AI w procesie ofertowania </a:t>
            </a:r>
          </a:p>
          <a:p>
            <a:r>
              <a:rPr lang="pl-PL" sz="2400" dirty="0"/>
              <a:t>10:30 – 10:45 Przerwa kawowa </a:t>
            </a:r>
          </a:p>
          <a:p>
            <a:r>
              <a:rPr lang="pl-PL" sz="2400" dirty="0"/>
              <a:t>10:45 – 12:15 Blok 3: Ofertowanie dla </a:t>
            </a:r>
            <a:r>
              <a:rPr lang="pl-PL" sz="2400" dirty="0" err="1"/>
              <a:t>Termoinstal</a:t>
            </a:r>
            <a:r>
              <a:rPr lang="pl-PL" sz="2400" dirty="0"/>
              <a:t> </a:t>
            </a:r>
          </a:p>
          <a:p>
            <a:r>
              <a:rPr lang="pl-PL" sz="2400" dirty="0"/>
              <a:t>12:15 – 13:00 Przerwa obiadowa </a:t>
            </a:r>
          </a:p>
          <a:p>
            <a:r>
              <a:rPr lang="pl-PL" sz="2400" dirty="0"/>
              <a:t>13:00 – 14:30 Blok 4: Ofertowanie dla Bauer Fitness </a:t>
            </a:r>
          </a:p>
          <a:p>
            <a:r>
              <a:rPr lang="pl-PL" sz="2400" dirty="0"/>
              <a:t>14:30 – 14:50 Blok 5: AI w obsłudze klienta i logistyce </a:t>
            </a:r>
          </a:p>
          <a:p>
            <a:r>
              <a:rPr lang="pl-PL" sz="2400" dirty="0"/>
              <a:t>14:50 – 15:00 Podsumowanie i Q&amp;A</a:t>
            </a:r>
          </a:p>
        </p:txBody>
      </p:sp>
    </p:spTree>
    <p:extLst>
      <p:ext uri="{BB962C8B-B14F-4D97-AF65-F5344CB8AC3E}">
        <p14:creationId xmlns:p14="http://schemas.microsoft.com/office/powerpoint/2010/main" val="15105570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0B0DECD-18EA-765E-D99E-8504DD5B9FBC}"/>
              </a:ext>
            </a:extLst>
          </p:cNvPr>
          <p:cNvSpPr>
            <a:spLocks noGrp="1"/>
          </p:cNvSpPr>
          <p:nvPr>
            <p:ph type="title"/>
          </p:nvPr>
        </p:nvSpPr>
        <p:spPr/>
        <p:txBody>
          <a:bodyPr/>
          <a:lstStyle/>
          <a:p>
            <a:r>
              <a:rPr lang="pl-PL" dirty="0"/>
              <a:t>Czy sztuczna inteligencja jest inteligentna?</a:t>
            </a:r>
          </a:p>
        </p:txBody>
      </p:sp>
      <p:sp>
        <p:nvSpPr>
          <p:cNvPr id="4" name="pole tekstowe 3">
            <a:extLst>
              <a:ext uri="{FF2B5EF4-FFF2-40B4-BE49-F238E27FC236}">
                <a16:creationId xmlns:a16="http://schemas.microsoft.com/office/drawing/2014/main" id="{88125198-F194-2F07-EEE3-2B2137B59B98}"/>
              </a:ext>
            </a:extLst>
          </p:cNvPr>
          <p:cNvSpPr txBox="1"/>
          <p:nvPr/>
        </p:nvSpPr>
        <p:spPr>
          <a:xfrm>
            <a:off x="999156" y="3137552"/>
            <a:ext cx="9073008" cy="2308324"/>
          </a:xfrm>
          <a:prstGeom prst="rect">
            <a:avLst/>
          </a:prstGeom>
          <a:noFill/>
        </p:spPr>
        <p:txBody>
          <a:bodyPr wrap="square">
            <a:spAutoFit/>
          </a:bodyPr>
          <a:lstStyle/>
          <a:p>
            <a:r>
              <a:rPr lang="pl-PL" b="1" dirty="0"/>
              <a:t>Inteligencja a Sztuczna Inteligencja</a:t>
            </a:r>
          </a:p>
          <a:p>
            <a:endParaRPr lang="pl-PL" dirty="0"/>
          </a:p>
          <a:p>
            <a:r>
              <a:rPr lang="pl-PL" dirty="0"/>
              <a:t>    Ludzka inteligencja odnosi się do zdolności do rozumowania, uczenia się na podstawie doświadczeń, adaptacji do nowych sytuacji, rozwiązywania problemów oraz tworzenia abstrakcyjnych pojęć.</a:t>
            </a:r>
          </a:p>
          <a:p>
            <a:endParaRPr lang="pl-PL" dirty="0"/>
          </a:p>
          <a:p>
            <a:r>
              <a:rPr lang="pl-PL" dirty="0"/>
              <a:t>    Sztuczna inteligencja (AI) natomiast to symulacja tych zdolności przez maszyny, głównie komputery.</a:t>
            </a:r>
          </a:p>
        </p:txBody>
      </p:sp>
    </p:spTree>
    <p:extLst>
      <p:ext uri="{BB962C8B-B14F-4D97-AF65-F5344CB8AC3E}">
        <p14:creationId xmlns:p14="http://schemas.microsoft.com/office/powerpoint/2010/main" val="30697167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1793F84-E8C1-3797-19CA-D5658DC55457}"/>
              </a:ext>
            </a:extLst>
          </p:cNvPr>
          <p:cNvSpPr>
            <a:spLocks noGrp="1"/>
          </p:cNvSpPr>
          <p:nvPr>
            <p:ph type="title"/>
          </p:nvPr>
        </p:nvSpPr>
        <p:spPr/>
        <p:txBody>
          <a:bodyPr>
            <a:normAutofit/>
          </a:bodyPr>
          <a:lstStyle/>
          <a:p>
            <a:r>
              <a:rPr lang="pl-PL" dirty="0"/>
              <a:t>Czy AI jest naprawdę inteligentna?</a:t>
            </a:r>
          </a:p>
        </p:txBody>
      </p:sp>
      <p:sp>
        <p:nvSpPr>
          <p:cNvPr id="4" name="pole tekstowe 3">
            <a:extLst>
              <a:ext uri="{FF2B5EF4-FFF2-40B4-BE49-F238E27FC236}">
                <a16:creationId xmlns:a16="http://schemas.microsoft.com/office/drawing/2014/main" id="{2342608A-D90E-C974-EE33-EECA3339D119}"/>
              </a:ext>
            </a:extLst>
          </p:cNvPr>
          <p:cNvSpPr txBox="1"/>
          <p:nvPr/>
        </p:nvSpPr>
        <p:spPr>
          <a:xfrm>
            <a:off x="1154954" y="2470648"/>
            <a:ext cx="7652198" cy="2862322"/>
          </a:xfrm>
          <a:prstGeom prst="rect">
            <a:avLst/>
          </a:prstGeom>
          <a:noFill/>
        </p:spPr>
        <p:txBody>
          <a:bodyPr wrap="square">
            <a:spAutoFit/>
          </a:bodyPr>
          <a:lstStyle/>
          <a:p>
            <a:endParaRPr lang="pl-PL" dirty="0"/>
          </a:p>
          <a:p>
            <a:r>
              <a:rPr lang="pl-PL" dirty="0"/>
              <a:t>    </a:t>
            </a:r>
            <a:r>
              <a:rPr lang="pl-PL" b="1" dirty="0"/>
              <a:t>Tak</a:t>
            </a:r>
            <a:r>
              <a:rPr lang="pl-PL" dirty="0"/>
              <a:t>, ale w specyficznym sensie: AI jest "inteligentna" w tym sensie, że potrafi wykonywać zadania, które tradycyjnie wymagałyby ludzkiej inteligencji, takie jak rozpoznawanie obrazów, przetwarzanie języka, czy podejmowanie decyzji na podstawie analizy danych.</a:t>
            </a:r>
          </a:p>
          <a:p>
            <a:endParaRPr lang="pl-PL" dirty="0"/>
          </a:p>
          <a:p>
            <a:r>
              <a:rPr lang="pl-PL" dirty="0"/>
              <a:t>    </a:t>
            </a:r>
            <a:r>
              <a:rPr lang="pl-PL" b="1" dirty="0"/>
              <a:t>Nie</a:t>
            </a:r>
            <a:r>
              <a:rPr lang="pl-PL" dirty="0"/>
              <a:t>, w ludzkim rozumieniu inteligencji: AI nie posiada świadomości, emocji, intencji ani samoświadomości. Jej "inteligencja" wynika z programowania i uczenia się na podstawie danych, a nie z wewnętrznego procesu myślowego, jak ma to miejsce u ludzi.</a:t>
            </a:r>
          </a:p>
        </p:txBody>
      </p:sp>
    </p:spTree>
    <p:extLst>
      <p:ext uri="{BB962C8B-B14F-4D97-AF65-F5344CB8AC3E}">
        <p14:creationId xmlns:p14="http://schemas.microsoft.com/office/powerpoint/2010/main" val="28420936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68F535A-EB6E-86C9-D974-3E44E1FB4A7E}"/>
              </a:ext>
            </a:extLst>
          </p:cNvPr>
          <p:cNvSpPr>
            <a:spLocks noGrp="1"/>
          </p:cNvSpPr>
          <p:nvPr>
            <p:ph type="title"/>
          </p:nvPr>
        </p:nvSpPr>
        <p:spPr>
          <a:xfrm>
            <a:off x="681039" y="1"/>
            <a:ext cx="10829924" cy="1124980"/>
          </a:xfrm>
        </p:spPr>
        <p:txBody>
          <a:bodyPr vert="horz" lIns="0" tIns="45720" rIns="0" bIns="45720" rtlCol="0" anchor="b" anchorCtr="0">
            <a:normAutofit/>
          </a:bodyPr>
          <a:lstStyle/>
          <a:p>
            <a:r>
              <a:rPr lang="pl-PL" dirty="0"/>
              <a:t>świadomość</a:t>
            </a:r>
          </a:p>
        </p:txBody>
      </p:sp>
      <p:sp>
        <p:nvSpPr>
          <p:cNvPr id="4" name="pole tekstowe 3">
            <a:extLst>
              <a:ext uri="{FF2B5EF4-FFF2-40B4-BE49-F238E27FC236}">
                <a16:creationId xmlns:a16="http://schemas.microsoft.com/office/drawing/2014/main" id="{223472B3-54C8-762E-723F-51D04238F005}"/>
              </a:ext>
            </a:extLst>
          </p:cNvPr>
          <p:cNvSpPr txBox="1"/>
          <p:nvPr/>
        </p:nvSpPr>
        <p:spPr>
          <a:xfrm>
            <a:off x="598743" y="2408328"/>
            <a:ext cx="5299074" cy="4608512"/>
          </a:xfrm>
          <a:prstGeom prst="rect">
            <a:avLst/>
          </a:prstGeom>
        </p:spPr>
        <p:txBody>
          <a:bodyPr vert="horz" lIns="0" tIns="45720" rIns="0" bIns="45720" rtlCol="0">
            <a:normAutofit/>
          </a:bodyPr>
          <a:lstStyle/>
          <a:p>
            <a:pPr marL="228600" indent="-228600">
              <a:lnSpc>
                <a:spcPct val="120000"/>
              </a:lnSpc>
              <a:spcBef>
                <a:spcPts val="400"/>
              </a:spcBef>
              <a:spcAft>
                <a:spcPts val="400"/>
              </a:spcAft>
              <a:buSzPct val="90000"/>
              <a:buFont typeface="Wingdings" pitchFamily="2" charset="2"/>
              <a:buChar char="§"/>
            </a:pPr>
            <a:r>
              <a:rPr lang="pl-PL" sz="2400" dirty="0">
                <a:latin typeface="Roboto" panose="02000000000000000000" pitchFamily="2" charset="0"/>
                <a:ea typeface="Roboto" panose="02000000000000000000" pitchFamily="2" charset="0"/>
              </a:rPr>
              <a:t>Świadomość to złożone pojęcie, które odnosi się do zdolności jednostki do bycia świadomą siebie i otaczającego ją świata. Można ją opisać jako zdolność do odczuwania, myślenia, przeżywania emocji oraz podejmowania decyzji na podstawie złożonych procesów umysłowych.</a:t>
            </a:r>
          </a:p>
        </p:txBody>
      </p:sp>
      <p:pic>
        <p:nvPicPr>
          <p:cNvPr id="6" name="Obraz 5" descr="Obraz zawierający rysowanie, ilustracja, Ludzka twarz, obraz&#10;&#10;Opis wygenerowany automatycznie">
            <a:extLst>
              <a:ext uri="{FF2B5EF4-FFF2-40B4-BE49-F238E27FC236}">
                <a16:creationId xmlns:a16="http://schemas.microsoft.com/office/drawing/2014/main" id="{075EB3F3-84BE-7529-E05F-CC678DA49A87}"/>
              </a:ext>
            </a:extLst>
          </p:cNvPr>
          <p:cNvPicPr>
            <a:picLocks noChangeAspect="1"/>
          </p:cNvPicPr>
          <p:nvPr/>
        </p:nvPicPr>
        <p:blipFill>
          <a:blip r:embed="rId2">
            <a:extLst>
              <a:ext uri="{837473B0-CC2E-450A-ABE3-18F120FF3D39}">
                <a1611:picAttrSrcUrl xmlns:a1611="http://schemas.microsoft.com/office/drawing/2016/11/main" r:id="rId3"/>
              </a:ext>
            </a:extLst>
          </a:blip>
          <a:srcRect l="13761" r="2" b="2"/>
          <a:stretch/>
        </p:blipFill>
        <p:spPr>
          <a:xfrm>
            <a:off x="6211889" y="1491857"/>
            <a:ext cx="5299074" cy="4608512"/>
          </a:xfrm>
          <a:prstGeom prst="rect">
            <a:avLst/>
          </a:prstGeom>
          <a:noFill/>
        </p:spPr>
      </p:pic>
    </p:spTree>
    <p:extLst>
      <p:ext uri="{BB962C8B-B14F-4D97-AF65-F5344CB8AC3E}">
        <p14:creationId xmlns:p14="http://schemas.microsoft.com/office/powerpoint/2010/main" val="19093690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F277EF6-61CB-BD4C-B088-CD0819D1B59E}"/>
              </a:ext>
            </a:extLst>
          </p:cNvPr>
          <p:cNvSpPr>
            <a:spLocks noGrp="1"/>
          </p:cNvSpPr>
          <p:nvPr>
            <p:ph type="title"/>
          </p:nvPr>
        </p:nvSpPr>
        <p:spPr/>
        <p:txBody>
          <a:bodyPr/>
          <a:lstStyle/>
          <a:p>
            <a:r>
              <a:rPr lang="pl-PL" dirty="0"/>
              <a:t>Kluczowe aspekty świadomości</a:t>
            </a:r>
          </a:p>
        </p:txBody>
      </p:sp>
      <p:sp>
        <p:nvSpPr>
          <p:cNvPr id="4" name="pole tekstowe 3">
            <a:extLst>
              <a:ext uri="{FF2B5EF4-FFF2-40B4-BE49-F238E27FC236}">
                <a16:creationId xmlns:a16="http://schemas.microsoft.com/office/drawing/2014/main" id="{F871AD3A-9DF4-4D7D-BB0D-E9D349F440B9}"/>
              </a:ext>
            </a:extLst>
          </p:cNvPr>
          <p:cNvSpPr txBox="1"/>
          <p:nvPr/>
        </p:nvSpPr>
        <p:spPr>
          <a:xfrm>
            <a:off x="1154954" y="2468012"/>
            <a:ext cx="7724206" cy="3416320"/>
          </a:xfrm>
          <a:prstGeom prst="rect">
            <a:avLst/>
          </a:prstGeom>
          <a:noFill/>
        </p:spPr>
        <p:txBody>
          <a:bodyPr wrap="square">
            <a:spAutoFit/>
          </a:bodyPr>
          <a:lstStyle/>
          <a:p>
            <a:pPr marL="285750" indent="-285750">
              <a:buFont typeface="Arial" panose="020B0604020202020204" pitchFamily="34" charset="0"/>
              <a:buChar char="•"/>
            </a:pPr>
            <a:r>
              <a:rPr lang="pl-PL" dirty="0"/>
              <a:t>Samoświadomość: Umiejętność postrzegania siebie jako oddzielnego bytu, zdolność do introspekcji i refleksji nad własnymi myślami i uczuciami.</a:t>
            </a:r>
          </a:p>
          <a:p>
            <a:pPr marL="285750" indent="-285750">
              <a:buFont typeface="Arial" panose="020B0604020202020204" pitchFamily="34" charset="0"/>
              <a:buChar char="•"/>
            </a:pPr>
            <a:r>
              <a:rPr lang="pl-PL" dirty="0"/>
              <a:t>Percepcja zewnętrzna: Świadomość otaczającego świata, zdolność do odbierania bodźców zmysłowych i interpretowania ich w kontekście własnych doświadczeń.</a:t>
            </a:r>
          </a:p>
          <a:p>
            <a:pPr marL="285750" indent="-285750">
              <a:buFont typeface="Arial" panose="020B0604020202020204" pitchFamily="34" charset="0"/>
              <a:buChar char="•"/>
            </a:pPr>
            <a:r>
              <a:rPr lang="pl-PL" dirty="0"/>
              <a:t>Świadomość sytuacyjna: Zdolność do rozumienia i interpretowania sytuacji, w której się znajdujemy, oraz do podejmowania decyzji na podstawie tej interpretacji.</a:t>
            </a:r>
          </a:p>
          <a:p>
            <a:pPr marL="285750" indent="-285750">
              <a:buFont typeface="Arial" panose="020B0604020202020204" pitchFamily="34" charset="0"/>
              <a:buChar char="•"/>
            </a:pPr>
            <a:r>
              <a:rPr lang="pl-PL" dirty="0"/>
              <a:t>Procesy myślowe: Świadomość obejmuje również zdolność do prowadzenia złożonych procesów myślowych, takich jak planowanie, rozwiązywanie problemów, czy podejmowanie decyzji.</a:t>
            </a:r>
          </a:p>
        </p:txBody>
      </p:sp>
    </p:spTree>
    <p:extLst>
      <p:ext uri="{BB962C8B-B14F-4D97-AF65-F5344CB8AC3E}">
        <p14:creationId xmlns:p14="http://schemas.microsoft.com/office/powerpoint/2010/main" val="7213288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55B9B09-79E5-2B4F-43E9-776F221C468F}"/>
              </a:ext>
            </a:extLst>
          </p:cNvPr>
          <p:cNvSpPr>
            <a:spLocks noGrp="1"/>
          </p:cNvSpPr>
          <p:nvPr>
            <p:ph type="title"/>
          </p:nvPr>
        </p:nvSpPr>
        <p:spPr/>
        <p:txBody>
          <a:bodyPr/>
          <a:lstStyle/>
          <a:p>
            <a:r>
              <a:rPr lang="pl-PL" dirty="0" err="1"/>
              <a:t>Świadmość</a:t>
            </a:r>
            <a:r>
              <a:rPr lang="pl-PL" dirty="0"/>
              <a:t> a AI</a:t>
            </a:r>
          </a:p>
        </p:txBody>
      </p:sp>
      <p:sp>
        <p:nvSpPr>
          <p:cNvPr id="4" name="pole tekstowe 3">
            <a:extLst>
              <a:ext uri="{FF2B5EF4-FFF2-40B4-BE49-F238E27FC236}">
                <a16:creationId xmlns:a16="http://schemas.microsoft.com/office/drawing/2014/main" id="{166156E8-FA37-C1ED-4FE5-D181D70E4262}"/>
              </a:ext>
            </a:extLst>
          </p:cNvPr>
          <p:cNvSpPr txBox="1"/>
          <p:nvPr/>
        </p:nvSpPr>
        <p:spPr>
          <a:xfrm>
            <a:off x="962330" y="2119544"/>
            <a:ext cx="11017224" cy="2062103"/>
          </a:xfrm>
          <a:prstGeom prst="rect">
            <a:avLst/>
          </a:prstGeom>
          <a:noFill/>
        </p:spPr>
        <p:txBody>
          <a:bodyPr wrap="square">
            <a:spAutoFit/>
          </a:bodyPr>
          <a:lstStyle/>
          <a:p>
            <a:r>
              <a:rPr lang="pl-PL" sz="2000" b="1" dirty="0"/>
              <a:t>Filozoficzne i naukowe podejście:</a:t>
            </a:r>
          </a:p>
          <a:p>
            <a:endParaRPr lang="pl-PL" dirty="0"/>
          </a:p>
          <a:p>
            <a:r>
              <a:rPr lang="pl-PL" dirty="0"/>
              <a:t>    Filozofia: Świadomość jest od wieków tematem rozważań filozoficznych. Pytania o naturę świadomości, jej źródło oraz relację do ciała i umysłu są centralnymi tematami w filozofii umysłu.</a:t>
            </a:r>
          </a:p>
          <a:p>
            <a:r>
              <a:rPr lang="pl-PL" dirty="0"/>
              <a:t>    Neurobiologia: Naukowcy starają się zrozumieć świadomość poprzez badanie mózgu, szukając odpowiedzi na pytanie, jak procesy neurobiologiczne prowadzą do powstania świadomości.</a:t>
            </a:r>
          </a:p>
          <a:p>
            <a:endParaRPr lang="pl-PL" dirty="0"/>
          </a:p>
        </p:txBody>
      </p:sp>
      <p:sp>
        <p:nvSpPr>
          <p:cNvPr id="6" name="pole tekstowe 5">
            <a:extLst>
              <a:ext uri="{FF2B5EF4-FFF2-40B4-BE49-F238E27FC236}">
                <a16:creationId xmlns:a16="http://schemas.microsoft.com/office/drawing/2014/main" id="{34A015F0-F478-5020-51D0-ACD81DE4106C}"/>
              </a:ext>
            </a:extLst>
          </p:cNvPr>
          <p:cNvSpPr txBox="1"/>
          <p:nvPr/>
        </p:nvSpPr>
        <p:spPr>
          <a:xfrm>
            <a:off x="962330" y="4019928"/>
            <a:ext cx="11017224" cy="2616101"/>
          </a:xfrm>
          <a:prstGeom prst="rect">
            <a:avLst/>
          </a:prstGeom>
          <a:noFill/>
        </p:spPr>
        <p:txBody>
          <a:bodyPr wrap="square">
            <a:spAutoFit/>
          </a:bodyPr>
          <a:lstStyle/>
          <a:p>
            <a:r>
              <a:rPr lang="pl-PL" sz="2000" b="1" dirty="0"/>
              <a:t>Świadomość a sztuczna inteligencja:</a:t>
            </a:r>
          </a:p>
          <a:p>
            <a:endParaRPr lang="pl-PL" dirty="0"/>
          </a:p>
          <a:p>
            <a:r>
              <a:rPr lang="pl-PL" dirty="0"/>
              <a:t>Sztuczna inteligencja, mimo zaawansowanych zdolności do przetwarzania danych i podejmowania decyzji, nie posiada świadomości. AI może symulować pewne aspekty ludzkiej inteligencji, ale nie jest świadoma siebie ani swojego otoczenia w sposób, w jaki są świadomi ludzie.</a:t>
            </a:r>
          </a:p>
          <a:p>
            <a:r>
              <a:rPr lang="pl-PL" dirty="0"/>
              <a:t>Świadomość to zatem fundamentalny aspekt ludzkiego doświadczenia, który odróżnia nas od maszyn i stanowi istotny element naszej tożsamości oraz sposobu, w jaki wchodzimy w interakcje z otaczającym nas światem.</a:t>
            </a:r>
          </a:p>
        </p:txBody>
      </p:sp>
    </p:spTree>
    <p:extLst>
      <p:ext uri="{BB962C8B-B14F-4D97-AF65-F5344CB8AC3E}">
        <p14:creationId xmlns:p14="http://schemas.microsoft.com/office/powerpoint/2010/main" val="13768811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B4F5A0F-CAF2-4E44-A29B-8EDD72F93399}"/>
              </a:ext>
            </a:extLst>
          </p:cNvPr>
          <p:cNvSpPr>
            <a:spLocks noGrp="1"/>
          </p:cNvSpPr>
          <p:nvPr>
            <p:ph type="body" sz="quarter" idx="27"/>
          </p:nvPr>
        </p:nvSpPr>
        <p:spPr>
          <a:xfrm>
            <a:off x="601133" y="2535659"/>
            <a:ext cx="10981267" cy="4165333"/>
          </a:xfrm>
        </p:spPr>
        <p:txBody>
          <a:bodyPr>
            <a:normAutofit/>
          </a:bodyPr>
          <a:lstStyle/>
          <a:p>
            <a:r>
              <a:rPr lang="pl-PL" b="1" dirty="0"/>
              <a:t>Uczenie nadzorowane (</a:t>
            </a:r>
            <a:r>
              <a:rPr lang="pl-PL" b="1" dirty="0" err="1"/>
              <a:t>supervised</a:t>
            </a:r>
            <a:r>
              <a:rPr lang="pl-PL" b="1" dirty="0"/>
              <a:t> learning)</a:t>
            </a:r>
            <a:endParaRPr lang="pl-PL" dirty="0"/>
          </a:p>
          <a:p>
            <a:pPr marL="533387" lvl="1" indent="0">
              <a:buNone/>
            </a:pPr>
            <a:r>
              <a:rPr lang="pl-PL" dirty="0"/>
              <a:t>System na wstępie otrzymuje dane zarówno wejściowe (np. pomiary) jak i wyjściowe (np. etykiety). Jego zadaniem jest utworzenie odpowiednich reguł (generalizacja), które mapują wejście na wyjście. Po odpowiednim wytrenowaniu system taki powinien móc prawidłowo przypisać wyjście dla obiektu którego dotychczas nie było na wejściu.</a:t>
            </a:r>
          </a:p>
          <a:p>
            <a:r>
              <a:rPr lang="pl-PL" b="1" dirty="0"/>
              <a:t>Uczenie nienadzorowane (</a:t>
            </a:r>
            <a:r>
              <a:rPr lang="pl-PL" b="1" dirty="0" err="1"/>
              <a:t>unsupervised</a:t>
            </a:r>
            <a:r>
              <a:rPr lang="pl-PL" b="1" dirty="0"/>
              <a:t> learning)</a:t>
            </a:r>
            <a:endParaRPr lang="pl-PL" dirty="0"/>
          </a:p>
          <a:p>
            <a:pPr marL="533387" lvl="1" indent="0">
              <a:buNone/>
            </a:pPr>
            <a:r>
              <a:rPr lang="pl-PL" dirty="0"/>
              <a:t>W tym przypadku algorytm nie otrzymuje oczekiwanych danych wyjściowych (etykiet). Musi sam znaleźć odpowiednią regułę, która cechuje wejście i w miarę możliwości zgeneralizować ją.</a:t>
            </a:r>
          </a:p>
          <a:p>
            <a:r>
              <a:rPr lang="pl-PL" b="1" dirty="0"/>
              <a:t>Uczenie przez wzmacnianie (</a:t>
            </a:r>
            <a:r>
              <a:rPr lang="pl-PL" b="1" dirty="0" err="1"/>
              <a:t>reinforcement</a:t>
            </a:r>
            <a:r>
              <a:rPr lang="pl-PL" b="1" dirty="0"/>
              <a:t> learning)</a:t>
            </a:r>
            <a:endParaRPr lang="pl-PL" dirty="0"/>
          </a:p>
          <a:p>
            <a:pPr marL="533387" lvl="1" indent="0">
              <a:buNone/>
            </a:pPr>
            <a:r>
              <a:rPr lang="pl-PL" dirty="0"/>
              <a:t>Ten sposób zakłada, że system działa w środowisku nieznanym. Brak jest określonych danych wejściowych i wyjściowych. Jedyną informacją jaką otrzymuje „uczeń” jest </a:t>
            </a:r>
            <a:r>
              <a:rPr lang="pl-PL" b="1" dirty="0"/>
              <a:t>sygnał wzmocnienia</a:t>
            </a:r>
            <a:r>
              <a:rPr lang="pl-PL" dirty="0"/>
              <a:t>, który może być pozytywny (nagroda) w przypadku podejmowania trafnych decyzji lub negatywny w przypadku mylenia się (kara).</a:t>
            </a:r>
          </a:p>
          <a:p>
            <a:pPr marL="0" indent="0">
              <a:buNone/>
            </a:pPr>
            <a:endParaRPr lang="pl-PL" dirty="0"/>
          </a:p>
        </p:txBody>
      </p:sp>
      <p:sp>
        <p:nvSpPr>
          <p:cNvPr id="3" name="Tytuł 2">
            <a:extLst>
              <a:ext uri="{FF2B5EF4-FFF2-40B4-BE49-F238E27FC236}">
                <a16:creationId xmlns:a16="http://schemas.microsoft.com/office/drawing/2014/main" id="{CAB199D6-C059-4BC7-85F8-5F77A479994B}"/>
              </a:ext>
            </a:extLst>
          </p:cNvPr>
          <p:cNvSpPr>
            <a:spLocks noGrp="1"/>
          </p:cNvSpPr>
          <p:nvPr>
            <p:ph type="title"/>
          </p:nvPr>
        </p:nvSpPr>
        <p:spPr/>
        <p:txBody>
          <a:bodyPr/>
          <a:lstStyle/>
          <a:p>
            <a:r>
              <a:rPr lang="pl-PL" dirty="0"/>
              <a:t>Sposoby uczenia się</a:t>
            </a:r>
          </a:p>
        </p:txBody>
      </p:sp>
    </p:spTree>
    <p:extLst>
      <p:ext uri="{BB962C8B-B14F-4D97-AF65-F5344CB8AC3E}">
        <p14:creationId xmlns:p14="http://schemas.microsoft.com/office/powerpoint/2010/main" val="24211534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FD985EE-407E-4590-8C8A-BFB3EFDA9BF5}"/>
              </a:ext>
            </a:extLst>
          </p:cNvPr>
          <p:cNvSpPr>
            <a:spLocks noGrp="1"/>
          </p:cNvSpPr>
          <p:nvPr>
            <p:ph type="title"/>
          </p:nvPr>
        </p:nvSpPr>
        <p:spPr/>
        <p:txBody>
          <a:bodyPr/>
          <a:lstStyle/>
          <a:p>
            <a:r>
              <a:rPr lang="pl-PL" dirty="0"/>
              <a:t>Zastosowania języka Python</a:t>
            </a:r>
          </a:p>
        </p:txBody>
      </p:sp>
      <p:pic>
        <p:nvPicPr>
          <p:cNvPr id="4" name="Obraz 3">
            <a:extLst>
              <a:ext uri="{FF2B5EF4-FFF2-40B4-BE49-F238E27FC236}">
                <a16:creationId xmlns:a16="http://schemas.microsoft.com/office/drawing/2014/main" id="{71D277B9-5A9D-4856-9D19-A294300EDDB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371416" y="2962408"/>
            <a:ext cx="1722581" cy="17225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Obraz 5" descr="Obraz zawierający tekst, sprzęt elektroniczny, zrzut ekranu, wyświetlanie&#10;&#10;Opis wygenerowany automatycznie">
            <a:extLst>
              <a:ext uri="{FF2B5EF4-FFF2-40B4-BE49-F238E27FC236}">
                <a16:creationId xmlns:a16="http://schemas.microsoft.com/office/drawing/2014/main" id="{2985C75A-3BAA-4ABB-BA27-7419BCBB24D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462234" y="1661969"/>
            <a:ext cx="1631823" cy="912147"/>
          </a:xfrm>
          <a:prstGeom prst="rect">
            <a:avLst/>
          </a:prstGeom>
        </p:spPr>
      </p:pic>
      <p:pic>
        <p:nvPicPr>
          <p:cNvPr id="9" name="Obraz 8" descr="Obraz zawierający rozwar wielkokwiatowy, niebieski&#10;&#10;Opis wygenerowany automatycznie">
            <a:extLst>
              <a:ext uri="{FF2B5EF4-FFF2-40B4-BE49-F238E27FC236}">
                <a16:creationId xmlns:a16="http://schemas.microsoft.com/office/drawing/2014/main" id="{41F2DAA9-A687-4FAA-B7C3-914454B696D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9174020" y="1413164"/>
            <a:ext cx="1722581" cy="1722581"/>
          </a:xfrm>
          <a:prstGeom prst="rect">
            <a:avLst/>
          </a:prstGeom>
        </p:spPr>
      </p:pic>
      <p:pic>
        <p:nvPicPr>
          <p:cNvPr id="12" name="Obraz 11">
            <a:extLst>
              <a:ext uri="{FF2B5EF4-FFF2-40B4-BE49-F238E27FC236}">
                <a16:creationId xmlns:a16="http://schemas.microsoft.com/office/drawing/2014/main" id="{F1CDB642-069C-45A1-ABEC-C110205F6BEF}"/>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6373094" y="3833084"/>
            <a:ext cx="5299591" cy="2228001"/>
          </a:xfrm>
          <a:prstGeom prst="rect">
            <a:avLst/>
          </a:prstGeom>
        </p:spPr>
      </p:pic>
      <p:pic>
        <p:nvPicPr>
          <p:cNvPr id="15" name="Obraz 14" descr="Obraz zawierający tekst, urządzenie, wskaźnik&#10;&#10;Opis wygenerowany automatycznie">
            <a:extLst>
              <a:ext uri="{FF2B5EF4-FFF2-40B4-BE49-F238E27FC236}">
                <a16:creationId xmlns:a16="http://schemas.microsoft.com/office/drawing/2014/main" id="{4D363BFD-F0DA-44A6-9BA3-92CB35B353F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5785444" y="1717964"/>
            <a:ext cx="1414301" cy="1259224"/>
          </a:xfrm>
          <a:prstGeom prst="rect">
            <a:avLst/>
          </a:prstGeom>
        </p:spPr>
      </p:pic>
      <p:pic>
        <p:nvPicPr>
          <p:cNvPr id="18" name="Obraz 17">
            <a:extLst>
              <a:ext uri="{FF2B5EF4-FFF2-40B4-BE49-F238E27FC236}">
                <a16:creationId xmlns:a16="http://schemas.microsoft.com/office/drawing/2014/main" id="{CC9345FE-4D47-4A32-9C43-1477DFF2BA1C}"/>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394853" y="4504892"/>
            <a:ext cx="704416" cy="704416"/>
          </a:xfrm>
          <a:prstGeom prst="rect">
            <a:avLst/>
          </a:prstGeom>
        </p:spPr>
      </p:pic>
      <p:pic>
        <p:nvPicPr>
          <p:cNvPr id="21" name="Obraz 20">
            <a:extLst>
              <a:ext uri="{FF2B5EF4-FFF2-40B4-BE49-F238E27FC236}">
                <a16:creationId xmlns:a16="http://schemas.microsoft.com/office/drawing/2014/main" id="{94E6C510-C77E-4E8B-B8A5-E9679949BF8B}"/>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1320021" y="4509337"/>
            <a:ext cx="739371" cy="739371"/>
          </a:xfrm>
          <a:prstGeom prst="rect">
            <a:avLst/>
          </a:prstGeom>
        </p:spPr>
      </p:pic>
      <p:pic>
        <p:nvPicPr>
          <p:cNvPr id="23" name="Obraz 22">
            <a:extLst>
              <a:ext uri="{FF2B5EF4-FFF2-40B4-BE49-F238E27FC236}">
                <a16:creationId xmlns:a16="http://schemas.microsoft.com/office/drawing/2014/main" id="{14BCDB6C-64C5-4432-A0F9-7780462516CA}"/>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226291" y="5491479"/>
            <a:ext cx="1879600" cy="635932"/>
          </a:xfrm>
          <a:prstGeom prst="rect">
            <a:avLst/>
          </a:prstGeom>
        </p:spPr>
      </p:pic>
      <p:pic>
        <p:nvPicPr>
          <p:cNvPr id="26" name="Obraz 25">
            <a:extLst>
              <a:ext uri="{FF2B5EF4-FFF2-40B4-BE49-F238E27FC236}">
                <a16:creationId xmlns:a16="http://schemas.microsoft.com/office/drawing/2014/main" id="{702B6514-E4E9-4319-AD2D-0F2FDC2254BF}"/>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89345" y="5809447"/>
            <a:ext cx="1953491" cy="1098839"/>
          </a:xfrm>
          <a:prstGeom prst="rect">
            <a:avLst/>
          </a:prstGeom>
        </p:spPr>
      </p:pic>
      <p:cxnSp>
        <p:nvCxnSpPr>
          <p:cNvPr id="29" name="Łącznik prosty ze strzałką 28">
            <a:extLst>
              <a:ext uri="{FF2B5EF4-FFF2-40B4-BE49-F238E27FC236}">
                <a16:creationId xmlns:a16="http://schemas.microsoft.com/office/drawing/2014/main" id="{F48E07C9-D35A-4550-8121-E43889A49A00}"/>
              </a:ext>
            </a:extLst>
          </p:cNvPr>
          <p:cNvCxnSpPr>
            <a:cxnSpLocks/>
          </p:cNvCxnSpPr>
          <p:nvPr/>
        </p:nvCxnSpPr>
        <p:spPr>
          <a:xfrm flipH="1" flipV="1">
            <a:off x="2929811" y="2609275"/>
            <a:ext cx="739200" cy="7716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Łącznik prosty ze strzałką 29">
            <a:extLst>
              <a:ext uri="{FF2B5EF4-FFF2-40B4-BE49-F238E27FC236}">
                <a16:creationId xmlns:a16="http://schemas.microsoft.com/office/drawing/2014/main" id="{B788AA07-8AE2-41F0-8EB3-127ADDD08C5A}"/>
              </a:ext>
            </a:extLst>
          </p:cNvPr>
          <p:cNvCxnSpPr>
            <a:cxnSpLocks/>
          </p:cNvCxnSpPr>
          <p:nvPr/>
        </p:nvCxnSpPr>
        <p:spPr>
          <a:xfrm flipV="1">
            <a:off x="4920103" y="2347576"/>
            <a:ext cx="673100" cy="9397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Łącznik prosty ze strzałką 31">
            <a:extLst>
              <a:ext uri="{FF2B5EF4-FFF2-40B4-BE49-F238E27FC236}">
                <a16:creationId xmlns:a16="http://schemas.microsoft.com/office/drawing/2014/main" id="{8FA5369C-F024-4CD3-9EB9-E1474E44E4C3}"/>
              </a:ext>
            </a:extLst>
          </p:cNvPr>
          <p:cNvCxnSpPr>
            <a:cxnSpLocks/>
          </p:cNvCxnSpPr>
          <p:nvPr/>
        </p:nvCxnSpPr>
        <p:spPr>
          <a:xfrm flipV="1">
            <a:off x="4904589" y="2863047"/>
            <a:ext cx="4253915" cy="10358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Łącznik prosty ze strzałką 32">
            <a:extLst>
              <a:ext uri="{FF2B5EF4-FFF2-40B4-BE49-F238E27FC236}">
                <a16:creationId xmlns:a16="http://schemas.microsoft.com/office/drawing/2014/main" id="{420DCDBF-5997-4D08-8F6B-D73B49CB389B}"/>
              </a:ext>
            </a:extLst>
          </p:cNvPr>
          <p:cNvCxnSpPr>
            <a:cxnSpLocks/>
          </p:cNvCxnSpPr>
          <p:nvPr/>
        </p:nvCxnSpPr>
        <p:spPr>
          <a:xfrm>
            <a:off x="4809261" y="4523088"/>
            <a:ext cx="1349792" cy="2769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Łącznik prosty ze strzałką 33">
            <a:extLst>
              <a:ext uri="{FF2B5EF4-FFF2-40B4-BE49-F238E27FC236}">
                <a16:creationId xmlns:a16="http://schemas.microsoft.com/office/drawing/2014/main" id="{1B35D5E9-8948-43E5-AD75-C297A45DA85C}"/>
              </a:ext>
            </a:extLst>
          </p:cNvPr>
          <p:cNvCxnSpPr>
            <a:cxnSpLocks/>
          </p:cNvCxnSpPr>
          <p:nvPr/>
        </p:nvCxnSpPr>
        <p:spPr>
          <a:xfrm flipH="1">
            <a:off x="2362387" y="4465785"/>
            <a:ext cx="1239904" cy="11314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0" name="Obraz 39" descr="Obraz zawierający kubek, wewnątrz, zastawa stołowa&#10;&#10;Opis wygenerowany automatycznie">
            <a:extLst>
              <a:ext uri="{FF2B5EF4-FFF2-40B4-BE49-F238E27FC236}">
                <a16:creationId xmlns:a16="http://schemas.microsoft.com/office/drawing/2014/main" id="{7CEACCD8-2589-452B-A59F-13F5E7D7A11E}"/>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4008093" y="5462435"/>
            <a:ext cx="1085904" cy="1198791"/>
          </a:xfrm>
          <a:prstGeom prst="rect">
            <a:avLst/>
          </a:prstGeom>
        </p:spPr>
      </p:pic>
      <p:cxnSp>
        <p:nvCxnSpPr>
          <p:cNvPr id="41" name="Łącznik prosty ze strzałką 40">
            <a:extLst>
              <a:ext uri="{FF2B5EF4-FFF2-40B4-BE49-F238E27FC236}">
                <a16:creationId xmlns:a16="http://schemas.microsoft.com/office/drawing/2014/main" id="{6BA655B4-F897-4ED6-8FD7-F4CAD3BA48C0}"/>
              </a:ext>
            </a:extLst>
          </p:cNvPr>
          <p:cNvCxnSpPr>
            <a:cxnSpLocks/>
          </p:cNvCxnSpPr>
          <p:nvPr/>
        </p:nvCxnSpPr>
        <p:spPr>
          <a:xfrm>
            <a:off x="4142512" y="4465785"/>
            <a:ext cx="329621" cy="9392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pole tekstowe 1">
            <a:extLst>
              <a:ext uri="{FF2B5EF4-FFF2-40B4-BE49-F238E27FC236}">
                <a16:creationId xmlns:a16="http://schemas.microsoft.com/office/drawing/2014/main" id="{2001BA33-0DFF-4DCB-9F90-6B4C58F32FBA}"/>
              </a:ext>
            </a:extLst>
          </p:cNvPr>
          <p:cNvSpPr txBox="1"/>
          <p:nvPr/>
        </p:nvSpPr>
        <p:spPr>
          <a:xfrm>
            <a:off x="613131" y="1228497"/>
            <a:ext cx="3059411" cy="369332"/>
          </a:xfrm>
          <a:prstGeom prst="rect">
            <a:avLst/>
          </a:prstGeom>
          <a:noFill/>
        </p:spPr>
        <p:txBody>
          <a:bodyPr wrap="square" rtlCol="0">
            <a:spAutoFit/>
          </a:bodyPr>
          <a:lstStyle/>
          <a:p>
            <a:r>
              <a:rPr lang="pl-PL" dirty="0"/>
              <a:t>Aplikacja konsoli</a:t>
            </a:r>
          </a:p>
        </p:txBody>
      </p:sp>
      <p:sp>
        <p:nvSpPr>
          <p:cNvPr id="20" name="pole tekstowe 19">
            <a:extLst>
              <a:ext uri="{FF2B5EF4-FFF2-40B4-BE49-F238E27FC236}">
                <a16:creationId xmlns:a16="http://schemas.microsoft.com/office/drawing/2014/main" id="{DCD9E030-E061-4D88-BF94-705667518452}"/>
              </a:ext>
            </a:extLst>
          </p:cNvPr>
          <p:cNvSpPr txBox="1"/>
          <p:nvPr/>
        </p:nvSpPr>
        <p:spPr>
          <a:xfrm>
            <a:off x="5501840" y="1265966"/>
            <a:ext cx="3059411" cy="369332"/>
          </a:xfrm>
          <a:prstGeom prst="rect">
            <a:avLst/>
          </a:prstGeom>
          <a:noFill/>
        </p:spPr>
        <p:txBody>
          <a:bodyPr wrap="square" rtlCol="0">
            <a:spAutoFit/>
          </a:bodyPr>
          <a:lstStyle/>
          <a:p>
            <a:r>
              <a:rPr lang="pl-PL" dirty="0"/>
              <a:t>Aplikacja rocket science</a:t>
            </a:r>
          </a:p>
        </p:txBody>
      </p:sp>
      <p:sp>
        <p:nvSpPr>
          <p:cNvPr id="22" name="pole tekstowe 21">
            <a:extLst>
              <a:ext uri="{FF2B5EF4-FFF2-40B4-BE49-F238E27FC236}">
                <a16:creationId xmlns:a16="http://schemas.microsoft.com/office/drawing/2014/main" id="{810F2D24-C729-4262-9B24-75EF31BA5406}"/>
              </a:ext>
            </a:extLst>
          </p:cNvPr>
          <p:cNvSpPr txBox="1"/>
          <p:nvPr/>
        </p:nvSpPr>
        <p:spPr>
          <a:xfrm>
            <a:off x="133640" y="3574060"/>
            <a:ext cx="2796171" cy="646331"/>
          </a:xfrm>
          <a:prstGeom prst="rect">
            <a:avLst/>
          </a:prstGeom>
          <a:noFill/>
        </p:spPr>
        <p:txBody>
          <a:bodyPr wrap="square" rtlCol="0">
            <a:spAutoFit/>
          </a:bodyPr>
          <a:lstStyle/>
          <a:p>
            <a:r>
              <a:rPr lang="pl-PL" dirty="0"/>
              <a:t>Zastosowania w aplikacjach znanych firm</a:t>
            </a:r>
          </a:p>
        </p:txBody>
      </p:sp>
      <p:sp>
        <p:nvSpPr>
          <p:cNvPr id="24" name="pole tekstowe 23">
            <a:extLst>
              <a:ext uri="{FF2B5EF4-FFF2-40B4-BE49-F238E27FC236}">
                <a16:creationId xmlns:a16="http://schemas.microsoft.com/office/drawing/2014/main" id="{394962F2-6795-4FB8-8141-7D0B8C361760}"/>
              </a:ext>
            </a:extLst>
          </p:cNvPr>
          <p:cNvSpPr txBox="1"/>
          <p:nvPr/>
        </p:nvSpPr>
        <p:spPr>
          <a:xfrm>
            <a:off x="3438128" y="2407274"/>
            <a:ext cx="1722581" cy="369332"/>
          </a:xfrm>
          <a:prstGeom prst="rect">
            <a:avLst/>
          </a:prstGeom>
          <a:noFill/>
        </p:spPr>
        <p:txBody>
          <a:bodyPr wrap="square" rtlCol="0">
            <a:spAutoFit/>
          </a:bodyPr>
          <a:lstStyle/>
          <a:p>
            <a:r>
              <a:rPr lang="pl-PL" dirty="0"/>
              <a:t>Język Python</a:t>
            </a:r>
          </a:p>
        </p:txBody>
      </p:sp>
      <p:sp>
        <p:nvSpPr>
          <p:cNvPr id="25" name="pole tekstowe 24">
            <a:extLst>
              <a:ext uri="{FF2B5EF4-FFF2-40B4-BE49-F238E27FC236}">
                <a16:creationId xmlns:a16="http://schemas.microsoft.com/office/drawing/2014/main" id="{3F5B86C3-04FB-468F-9684-85BF75656390}"/>
              </a:ext>
            </a:extLst>
          </p:cNvPr>
          <p:cNvSpPr txBox="1"/>
          <p:nvPr/>
        </p:nvSpPr>
        <p:spPr>
          <a:xfrm>
            <a:off x="5240095" y="6053706"/>
            <a:ext cx="2195179" cy="646331"/>
          </a:xfrm>
          <a:prstGeom prst="rect">
            <a:avLst/>
          </a:prstGeom>
          <a:noFill/>
        </p:spPr>
        <p:txBody>
          <a:bodyPr wrap="square" rtlCol="0">
            <a:spAutoFit/>
          </a:bodyPr>
          <a:lstStyle/>
          <a:p>
            <a:r>
              <a:rPr lang="pl-PL" dirty="0"/>
              <a:t>Analiza danych, bazy danych</a:t>
            </a:r>
          </a:p>
        </p:txBody>
      </p:sp>
      <p:sp>
        <p:nvSpPr>
          <p:cNvPr id="27" name="pole tekstowe 26">
            <a:extLst>
              <a:ext uri="{FF2B5EF4-FFF2-40B4-BE49-F238E27FC236}">
                <a16:creationId xmlns:a16="http://schemas.microsoft.com/office/drawing/2014/main" id="{191E279D-EBBF-4AAE-9777-9E5B1B7ACE77}"/>
              </a:ext>
            </a:extLst>
          </p:cNvPr>
          <p:cNvSpPr txBox="1"/>
          <p:nvPr/>
        </p:nvSpPr>
        <p:spPr>
          <a:xfrm>
            <a:off x="7900363" y="3337579"/>
            <a:ext cx="4053411" cy="646331"/>
          </a:xfrm>
          <a:prstGeom prst="rect">
            <a:avLst/>
          </a:prstGeom>
          <a:noFill/>
        </p:spPr>
        <p:txBody>
          <a:bodyPr wrap="square" rtlCol="0">
            <a:spAutoFit/>
          </a:bodyPr>
          <a:lstStyle/>
          <a:p>
            <a:r>
              <a:rPr lang="pl-PL" dirty="0"/>
              <a:t>Aplikacje AI, ML, DL – sztuczna inteligencja</a:t>
            </a:r>
          </a:p>
        </p:txBody>
      </p:sp>
      <p:sp>
        <p:nvSpPr>
          <p:cNvPr id="28" name="pole tekstowe 27">
            <a:extLst>
              <a:ext uri="{FF2B5EF4-FFF2-40B4-BE49-F238E27FC236}">
                <a16:creationId xmlns:a16="http://schemas.microsoft.com/office/drawing/2014/main" id="{DECD4009-36FB-4299-B141-BF22BAF6B1B6}"/>
              </a:ext>
            </a:extLst>
          </p:cNvPr>
          <p:cNvSpPr txBox="1"/>
          <p:nvPr/>
        </p:nvSpPr>
        <p:spPr>
          <a:xfrm>
            <a:off x="10166099" y="1174357"/>
            <a:ext cx="1722581" cy="369332"/>
          </a:xfrm>
          <a:prstGeom prst="rect">
            <a:avLst/>
          </a:prstGeom>
          <a:noFill/>
        </p:spPr>
        <p:txBody>
          <a:bodyPr wrap="square" rtlCol="0">
            <a:spAutoFit/>
          </a:bodyPr>
          <a:lstStyle/>
          <a:p>
            <a:r>
              <a:rPr lang="pl-PL" dirty="0"/>
              <a:t>Aplikacje Web</a:t>
            </a:r>
          </a:p>
        </p:txBody>
      </p:sp>
    </p:spTree>
    <p:extLst>
      <p:ext uri="{BB962C8B-B14F-4D97-AF65-F5344CB8AC3E}">
        <p14:creationId xmlns:p14="http://schemas.microsoft.com/office/powerpoint/2010/main" val="34138346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B4F5A0F-CAF2-4E44-A29B-8EDD72F93399}"/>
              </a:ext>
            </a:extLst>
          </p:cNvPr>
          <p:cNvSpPr>
            <a:spLocks noGrp="1"/>
          </p:cNvSpPr>
          <p:nvPr>
            <p:ph type="body" sz="quarter" idx="27"/>
          </p:nvPr>
        </p:nvSpPr>
        <p:spPr>
          <a:xfrm>
            <a:off x="601133" y="2453363"/>
            <a:ext cx="10981267" cy="4247629"/>
          </a:xfrm>
        </p:spPr>
        <p:txBody>
          <a:bodyPr>
            <a:normAutofit/>
          </a:bodyPr>
          <a:lstStyle/>
          <a:p>
            <a:r>
              <a:rPr lang="pl-PL" b="1" dirty="0"/>
              <a:t>Uczenie nadzorowane (</a:t>
            </a:r>
            <a:r>
              <a:rPr lang="pl-PL" b="1" dirty="0" err="1"/>
              <a:t>supervised</a:t>
            </a:r>
            <a:r>
              <a:rPr lang="pl-PL" b="1" dirty="0"/>
              <a:t> learning)</a:t>
            </a:r>
            <a:endParaRPr lang="pl-PL" dirty="0"/>
          </a:p>
          <a:p>
            <a:pPr marL="533387" lvl="1" indent="0">
              <a:buNone/>
            </a:pPr>
            <a:r>
              <a:rPr lang="pl-PL" dirty="0"/>
              <a:t>System na wstępie otrzymuje dane zarówno wejściowe (np. pomiary) jak i wyjściowe (np. etykiety). Jego zadaniem jest utworzenie odpowiednich reguł (generalizacja), które mapują wejście na wyjście. Po odpowiednim wytrenowaniu system taki powinien móc prawidłowo przypisać wyjście dla obiektu którego dotychczas nie było na wejściu.</a:t>
            </a:r>
          </a:p>
          <a:p>
            <a:r>
              <a:rPr lang="pl-PL" b="1" dirty="0"/>
              <a:t>Uczenie nienadzorowane (</a:t>
            </a:r>
            <a:r>
              <a:rPr lang="pl-PL" b="1" dirty="0" err="1"/>
              <a:t>unsupervised</a:t>
            </a:r>
            <a:r>
              <a:rPr lang="pl-PL" b="1" dirty="0"/>
              <a:t> learning)</a:t>
            </a:r>
            <a:endParaRPr lang="pl-PL" dirty="0"/>
          </a:p>
          <a:p>
            <a:pPr marL="533387" lvl="1" indent="0">
              <a:buNone/>
            </a:pPr>
            <a:r>
              <a:rPr lang="pl-PL" dirty="0"/>
              <a:t>W tym przypadku algorytm nie otrzymuje oczekiwanych danych wyjściowych (etykiet). Musi sam znaleźć odpowiednią regułę, która cechuje wejście i w miarę możliwości zgeneralizować ją.</a:t>
            </a:r>
          </a:p>
          <a:p>
            <a:r>
              <a:rPr lang="pl-PL" b="1" dirty="0"/>
              <a:t>Uczenie przez wzmacnianie (</a:t>
            </a:r>
            <a:r>
              <a:rPr lang="pl-PL" b="1" dirty="0" err="1"/>
              <a:t>reinforcement</a:t>
            </a:r>
            <a:r>
              <a:rPr lang="pl-PL" b="1" dirty="0"/>
              <a:t> learning)</a:t>
            </a:r>
            <a:endParaRPr lang="pl-PL" dirty="0"/>
          </a:p>
          <a:p>
            <a:pPr marL="533387" lvl="1" indent="0">
              <a:buNone/>
            </a:pPr>
            <a:r>
              <a:rPr lang="pl-PL" dirty="0"/>
              <a:t>Ten sposób zakłada, że system działa w środowisku nieznanym. Brak jest określonych danych wejściowych i wyjściowych. Jedyną informacją jaką otrzymuje „uczeń” jest </a:t>
            </a:r>
            <a:r>
              <a:rPr lang="pl-PL" b="1" dirty="0"/>
              <a:t>sygnał wzmocnienia</a:t>
            </a:r>
            <a:r>
              <a:rPr lang="pl-PL" dirty="0"/>
              <a:t>, który może być pozytywny (nagroda) w przypadku podejmowania trafnych decyzji lub negatywny w przypadku mylenia się (kara).</a:t>
            </a:r>
          </a:p>
          <a:p>
            <a:pPr marL="0" indent="0">
              <a:buNone/>
            </a:pPr>
            <a:endParaRPr lang="pl-PL" dirty="0"/>
          </a:p>
        </p:txBody>
      </p:sp>
      <p:sp>
        <p:nvSpPr>
          <p:cNvPr id="3" name="Tytuł 2">
            <a:extLst>
              <a:ext uri="{FF2B5EF4-FFF2-40B4-BE49-F238E27FC236}">
                <a16:creationId xmlns:a16="http://schemas.microsoft.com/office/drawing/2014/main" id="{CAB199D6-C059-4BC7-85F8-5F77A479994B}"/>
              </a:ext>
            </a:extLst>
          </p:cNvPr>
          <p:cNvSpPr>
            <a:spLocks noGrp="1"/>
          </p:cNvSpPr>
          <p:nvPr>
            <p:ph type="title"/>
          </p:nvPr>
        </p:nvSpPr>
        <p:spPr/>
        <p:txBody>
          <a:bodyPr/>
          <a:lstStyle/>
          <a:p>
            <a:r>
              <a:rPr lang="pl-PL" dirty="0"/>
              <a:t>Sposoby uczenia się</a:t>
            </a:r>
          </a:p>
        </p:txBody>
      </p:sp>
    </p:spTree>
    <p:extLst>
      <p:ext uri="{BB962C8B-B14F-4D97-AF65-F5344CB8AC3E}">
        <p14:creationId xmlns:p14="http://schemas.microsoft.com/office/powerpoint/2010/main" val="34193541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90747A-1F18-43A3-9008-8D8559A86CF0}"/>
              </a:ext>
            </a:extLst>
          </p:cNvPr>
          <p:cNvSpPr>
            <a:spLocks noGrp="1"/>
          </p:cNvSpPr>
          <p:nvPr>
            <p:ph type="title"/>
          </p:nvPr>
        </p:nvSpPr>
        <p:spPr/>
        <p:txBody>
          <a:bodyPr>
            <a:normAutofit fontScale="90000"/>
          </a:bodyPr>
          <a:lstStyle/>
          <a:p>
            <a:r>
              <a:rPr lang="pl-PL" dirty="0"/>
              <a:t>Rodzaje </a:t>
            </a:r>
            <a:r>
              <a:rPr lang="pl-PL" dirty="0" err="1"/>
              <a:t>algorymów</a:t>
            </a:r>
            <a:r>
              <a:rPr lang="pl-PL" dirty="0"/>
              <a:t> ze względu na obszar zastosowań</a:t>
            </a:r>
          </a:p>
        </p:txBody>
      </p:sp>
      <p:sp>
        <p:nvSpPr>
          <p:cNvPr id="3" name="Prostokąt 2">
            <a:extLst>
              <a:ext uri="{FF2B5EF4-FFF2-40B4-BE49-F238E27FC236}">
                <a16:creationId xmlns:a16="http://schemas.microsoft.com/office/drawing/2014/main" id="{0542249A-7CE9-44EB-9BAF-50FDCE686536}"/>
              </a:ext>
            </a:extLst>
          </p:cNvPr>
          <p:cNvSpPr/>
          <p:nvPr/>
        </p:nvSpPr>
        <p:spPr>
          <a:xfrm>
            <a:off x="421019" y="1268925"/>
            <a:ext cx="6096000" cy="4893647"/>
          </a:xfrm>
          <a:prstGeom prst="rect">
            <a:avLst/>
          </a:prstGeom>
        </p:spPr>
        <p:txBody>
          <a:bodyPr wrap="square">
            <a:spAutoFit/>
          </a:bodyPr>
          <a:lstStyle/>
          <a:p>
            <a:r>
              <a:rPr lang="pl-PL" sz="2400" b="1" dirty="0"/>
              <a:t>Klasyfikacja (</a:t>
            </a:r>
            <a:r>
              <a:rPr lang="pl-PL" sz="2400" b="1" dirty="0" err="1"/>
              <a:t>classification</a:t>
            </a:r>
            <a:r>
              <a:rPr lang="pl-PL" sz="2400" b="1" dirty="0"/>
              <a:t>)</a:t>
            </a:r>
          </a:p>
          <a:p>
            <a:endParaRPr lang="pl-PL" sz="2400" dirty="0"/>
          </a:p>
          <a:p>
            <a:r>
              <a:rPr lang="pl-PL" sz="2400" dirty="0"/>
              <a:t>Dane wejściowe (np. pomiar długości i szerokości) dzielimy na dwie lub więcej klas (etykiet), a system musi stworzyć model, który przypisze odpowiednie etykiety do odpowiednich danych. Zwykle stosuje się do tego rozwiązania nadzorowanego uczenia się. Dobrym przykładek jest filtrowanie spamu. Na podstawie danych wejściowych (e-maile) system nadaje odpowiednią etykietę: „spam” lub „nie spam”. Innym przykładem może być rozpoznawanie pisma ręcznego.</a:t>
            </a:r>
          </a:p>
        </p:txBody>
      </p:sp>
      <p:pic>
        <p:nvPicPr>
          <p:cNvPr id="5" name="Obraz 4" descr="Obraz zawierający tekst, mapa&#10;&#10;Opis wygenerowany automatycznie">
            <a:extLst>
              <a:ext uri="{FF2B5EF4-FFF2-40B4-BE49-F238E27FC236}">
                <a16:creationId xmlns:a16="http://schemas.microsoft.com/office/drawing/2014/main" id="{20EDC63F-602E-48B7-AC56-9B7A7BCC410A}"/>
              </a:ext>
            </a:extLst>
          </p:cNvPr>
          <p:cNvPicPr>
            <a:picLocks noChangeAspect="1"/>
          </p:cNvPicPr>
          <p:nvPr/>
        </p:nvPicPr>
        <p:blipFill>
          <a:blip r:embed="rId2"/>
          <a:stretch>
            <a:fillRect/>
          </a:stretch>
        </p:blipFill>
        <p:spPr>
          <a:xfrm>
            <a:off x="6339841" y="1995053"/>
            <a:ext cx="5486400" cy="4114800"/>
          </a:xfrm>
          <a:prstGeom prst="rect">
            <a:avLst/>
          </a:prstGeom>
        </p:spPr>
      </p:pic>
    </p:spTree>
    <p:extLst>
      <p:ext uri="{BB962C8B-B14F-4D97-AF65-F5344CB8AC3E}">
        <p14:creationId xmlns:p14="http://schemas.microsoft.com/office/powerpoint/2010/main" val="4077369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90CBFBE-B85B-4015-A2FB-AD623DA4E624}"/>
              </a:ext>
            </a:extLst>
          </p:cNvPr>
          <p:cNvSpPr>
            <a:spLocks noGrp="1"/>
          </p:cNvSpPr>
          <p:nvPr>
            <p:ph type="body" sz="quarter" idx="27"/>
          </p:nvPr>
        </p:nvSpPr>
        <p:spPr>
          <a:xfrm>
            <a:off x="609601" y="2532888"/>
            <a:ext cx="4960127" cy="3585040"/>
          </a:xfrm>
        </p:spPr>
        <p:txBody>
          <a:bodyPr>
            <a:normAutofit/>
          </a:bodyPr>
          <a:lstStyle/>
          <a:p>
            <a:pPr marL="0" indent="0">
              <a:buNone/>
            </a:pPr>
            <a:r>
              <a:rPr lang="pl-PL" b="1" dirty="0"/>
              <a:t>Regresja (</a:t>
            </a:r>
            <a:r>
              <a:rPr lang="pl-PL" b="1" dirty="0" err="1"/>
              <a:t>regression</a:t>
            </a:r>
            <a:r>
              <a:rPr lang="pl-PL" b="1" dirty="0"/>
              <a:t>)</a:t>
            </a:r>
          </a:p>
          <a:p>
            <a:pPr marL="0" indent="0">
              <a:buNone/>
            </a:pPr>
            <a:endParaRPr lang="pl-PL" dirty="0"/>
          </a:p>
          <a:p>
            <a:pPr marL="0" indent="0">
              <a:buNone/>
            </a:pPr>
            <a:r>
              <a:rPr lang="pl-PL" dirty="0"/>
              <a:t>W tym przypadku dane wejściowe są podobne jak przy klasyfikacji, ale na wyjściu oczekujemy wartości ciągłych a nie dyskretnych. Klasycznym przykładem regresji (w tym przypadku liniowej) będzie przewidywanie ceny domu na podstawie jego wielkości i położenia (przy założeniu, że potrafimy przedstawić położenie jako wartość liczbową).</a:t>
            </a:r>
          </a:p>
        </p:txBody>
      </p:sp>
      <p:sp>
        <p:nvSpPr>
          <p:cNvPr id="3" name="Tytuł 2">
            <a:extLst>
              <a:ext uri="{FF2B5EF4-FFF2-40B4-BE49-F238E27FC236}">
                <a16:creationId xmlns:a16="http://schemas.microsoft.com/office/drawing/2014/main" id="{FDD74104-6643-4620-B6F2-FBDA9C394616}"/>
              </a:ext>
            </a:extLst>
          </p:cNvPr>
          <p:cNvSpPr>
            <a:spLocks noGrp="1"/>
          </p:cNvSpPr>
          <p:nvPr>
            <p:ph type="title"/>
          </p:nvPr>
        </p:nvSpPr>
        <p:spPr/>
        <p:txBody>
          <a:bodyPr/>
          <a:lstStyle/>
          <a:p>
            <a:endParaRPr lang="pl-PL"/>
          </a:p>
        </p:txBody>
      </p:sp>
      <p:pic>
        <p:nvPicPr>
          <p:cNvPr id="5" name="Obraz 4" descr="Obraz zawierający jasne, czerwony, siedzi, wiszące&#10;&#10;Opis wygenerowany automatycznie">
            <a:extLst>
              <a:ext uri="{FF2B5EF4-FFF2-40B4-BE49-F238E27FC236}">
                <a16:creationId xmlns:a16="http://schemas.microsoft.com/office/drawing/2014/main" id="{1E76CE71-6A41-4D26-891E-46609EF6A6ED}"/>
              </a:ext>
            </a:extLst>
          </p:cNvPr>
          <p:cNvPicPr>
            <a:picLocks noChangeAspect="1"/>
          </p:cNvPicPr>
          <p:nvPr/>
        </p:nvPicPr>
        <p:blipFill>
          <a:blip r:embed="rId2"/>
          <a:stretch>
            <a:fillRect/>
          </a:stretch>
        </p:blipFill>
        <p:spPr>
          <a:xfrm>
            <a:off x="6197352" y="1773381"/>
            <a:ext cx="4341697" cy="454521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539096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raz — symbol zastępczy 7" descr="abstrakcyjny obraz">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3">
            <a:alphaModFix amt="52000"/>
            <a:extLst>
              <a:ext uri="{BEBA8EAE-BF5A-486C-A8C5-ECC9F3942E4B}">
                <a14:imgProps xmlns:a14="http://schemas.microsoft.com/office/drawing/2010/main">
                  <a14:imgLayer r:embed="rId4">
                    <a14:imgEffect>
                      <a14:saturation sat="0"/>
                    </a14:imgEffect>
                  </a14:imgLayer>
                </a14:imgProps>
              </a:ext>
            </a:extLst>
          </a:blip>
          <a:srcRect/>
          <a:stretch/>
        </p:blipFill>
        <p:spPr/>
      </p:pic>
      <p:sp>
        <p:nvSpPr>
          <p:cNvPr id="9" name="Tytuł 8">
            <a:extLst>
              <a:ext uri="{FF2B5EF4-FFF2-40B4-BE49-F238E27FC236}">
                <a16:creationId xmlns:a16="http://schemas.microsoft.com/office/drawing/2014/main" id="{79DC1498-E692-42BA-B69F-6D37E6CFACA0}"/>
              </a:ext>
            </a:extLst>
          </p:cNvPr>
          <p:cNvSpPr>
            <a:spLocks noGrp="1"/>
          </p:cNvSpPr>
          <p:nvPr>
            <p:ph type="title"/>
          </p:nvPr>
        </p:nvSpPr>
        <p:spPr/>
        <p:txBody>
          <a:bodyPr rtlCol="0"/>
          <a:lstStyle/>
          <a:p>
            <a:r>
              <a:rPr lang="en-US" b="1" dirty="0">
                <a:solidFill>
                  <a:schemeClr val="accent4">
                    <a:lumMod val="60000"/>
                    <a:lumOff val="40000"/>
                  </a:schemeClr>
                </a:solidFill>
              </a:rPr>
              <a:t>ANIMA</a:t>
            </a:r>
            <a:br>
              <a:rPr lang="en-US" dirty="0">
                <a:solidFill>
                  <a:schemeClr val="accent4">
                    <a:lumMod val="60000"/>
                    <a:lumOff val="40000"/>
                  </a:schemeClr>
                </a:solidFill>
              </a:rPr>
            </a:br>
            <a:r>
              <a:rPr lang="en-US" i="1" dirty="0">
                <a:solidFill>
                  <a:schemeClr val="accent4">
                    <a:lumMod val="60000"/>
                    <a:lumOff val="40000"/>
                  </a:schemeClr>
                </a:solidFill>
              </a:rPr>
              <a:t>Analogical Neural Interface for Meaning Assembly</a:t>
            </a:r>
            <a:endParaRPr lang="pl-PL" noProof="1">
              <a:solidFill>
                <a:schemeClr val="accent4">
                  <a:lumMod val="60000"/>
                  <a:lumOff val="40000"/>
                </a:schemeClr>
              </a:solidFill>
            </a:endParaRPr>
          </a:p>
        </p:txBody>
      </p:sp>
      <p:sp>
        <p:nvSpPr>
          <p:cNvPr id="7" name="Tekst — symbol zastępczy 6">
            <a:extLst>
              <a:ext uri="{FF2B5EF4-FFF2-40B4-BE49-F238E27FC236}">
                <a16:creationId xmlns:a16="http://schemas.microsoft.com/office/drawing/2014/main" id="{5D865526-EC39-4780-A2A8-274A80A5C19B}"/>
              </a:ext>
            </a:extLst>
          </p:cNvPr>
          <p:cNvSpPr>
            <a:spLocks noGrp="1"/>
          </p:cNvSpPr>
          <p:nvPr>
            <p:ph type="body" idx="1"/>
          </p:nvPr>
        </p:nvSpPr>
        <p:spPr>
          <a:xfrm>
            <a:off x="1847088" y="4660071"/>
            <a:ext cx="9482328" cy="518795"/>
          </a:xfrm>
        </p:spPr>
        <p:txBody>
          <a:bodyPr rtlCol="0"/>
          <a:lstStyle/>
          <a:p>
            <a:r>
              <a:rPr lang="pl-PL" dirty="0"/>
              <a:t>Przełomowe AI oparte na intencji • PCJ • inspiracja </a:t>
            </a:r>
            <a:r>
              <a:rPr lang="pl-PL" dirty="0" err="1"/>
              <a:t>Penrose’em</a:t>
            </a:r>
            <a:endParaRPr lang="pl-PL" noProof="1"/>
          </a:p>
        </p:txBody>
      </p:sp>
      <p:sp>
        <p:nvSpPr>
          <p:cNvPr id="4" name="Symbol zastępczy tekstu 3">
            <a:extLst>
              <a:ext uri="{FF2B5EF4-FFF2-40B4-BE49-F238E27FC236}">
                <a16:creationId xmlns:a16="http://schemas.microsoft.com/office/drawing/2014/main" id="{DBB7E87F-F27A-BFED-6087-EBCE68C6A4A1}"/>
              </a:ext>
            </a:extLst>
          </p:cNvPr>
          <p:cNvSpPr>
            <a:spLocks noGrp="1"/>
          </p:cNvSpPr>
          <p:nvPr>
            <p:ph type="body" sz="quarter" idx="12"/>
          </p:nvPr>
        </p:nvSpPr>
        <p:spPr/>
        <p:txBody>
          <a:bodyPr/>
          <a:lstStyle/>
          <a:p>
            <a:endParaRPr lang="pl-PL"/>
          </a:p>
        </p:txBody>
      </p:sp>
    </p:spTree>
    <p:extLst>
      <p:ext uri="{BB962C8B-B14F-4D97-AF65-F5344CB8AC3E}">
        <p14:creationId xmlns:p14="http://schemas.microsoft.com/office/powerpoint/2010/main" val="39278323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F4D82CA-D5D8-4F5F-BF82-9FBDA86A56D6}"/>
              </a:ext>
            </a:extLst>
          </p:cNvPr>
          <p:cNvSpPr>
            <a:spLocks noGrp="1"/>
          </p:cNvSpPr>
          <p:nvPr>
            <p:ph type="title"/>
          </p:nvPr>
        </p:nvSpPr>
        <p:spPr/>
        <p:txBody>
          <a:bodyPr/>
          <a:lstStyle/>
          <a:p>
            <a:endParaRPr lang="pl-PL"/>
          </a:p>
        </p:txBody>
      </p:sp>
      <p:sp>
        <p:nvSpPr>
          <p:cNvPr id="4" name="Prostokąt 3">
            <a:extLst>
              <a:ext uri="{FF2B5EF4-FFF2-40B4-BE49-F238E27FC236}">
                <a16:creationId xmlns:a16="http://schemas.microsoft.com/office/drawing/2014/main" id="{2C4CB03F-D835-426D-8F83-411E264D426C}"/>
              </a:ext>
            </a:extLst>
          </p:cNvPr>
          <p:cNvSpPr/>
          <p:nvPr/>
        </p:nvSpPr>
        <p:spPr>
          <a:xfrm>
            <a:off x="701699" y="1317166"/>
            <a:ext cx="6096000" cy="5262979"/>
          </a:xfrm>
          <a:prstGeom prst="rect">
            <a:avLst/>
          </a:prstGeom>
        </p:spPr>
        <p:txBody>
          <a:bodyPr>
            <a:spAutoFit/>
          </a:bodyPr>
          <a:lstStyle/>
          <a:p>
            <a:r>
              <a:rPr lang="pl-PL" sz="2400" b="1" dirty="0">
                <a:solidFill>
                  <a:schemeClr val="bg1">
                    <a:lumMod val="95000"/>
                  </a:schemeClr>
                </a:solidFill>
              </a:rPr>
              <a:t>Grupowanie (</a:t>
            </a:r>
            <a:r>
              <a:rPr lang="pl-PL" sz="2400" b="1" dirty="0" err="1">
                <a:solidFill>
                  <a:schemeClr val="bg1">
                    <a:lumMod val="95000"/>
                  </a:schemeClr>
                </a:solidFill>
              </a:rPr>
              <a:t>clustering</a:t>
            </a:r>
            <a:r>
              <a:rPr lang="pl-PL" sz="2400" b="1" dirty="0">
                <a:solidFill>
                  <a:schemeClr val="bg1">
                    <a:lumMod val="95000"/>
                  </a:schemeClr>
                </a:solidFill>
              </a:rPr>
              <a:t>)</a:t>
            </a:r>
          </a:p>
          <a:p>
            <a:endParaRPr lang="pl-PL" sz="2400" dirty="0"/>
          </a:p>
          <a:p>
            <a:r>
              <a:rPr lang="pl-PL" sz="2400" dirty="0"/>
              <a:t>Zbiór dowolnych danych dzielony jest na grupy. W odróżnieniu od klasyfikacji, grupy na wejściu nie są znane. To właśnie algorytm odpowiedzialny jest za znalezienie reguł, które powodują przynależność konkretnych wartości do grup. Najczęściej nadajemy ręcznie ilość grup, która ma zostać wydzielona ze zbioru. Jest to klasyczny przypadek uczenia nienadzorowanego. Inne nazwy tego zagadnienia to: analiza skupień lub klasteryzacja.</a:t>
            </a:r>
          </a:p>
        </p:txBody>
      </p:sp>
      <p:pic>
        <p:nvPicPr>
          <p:cNvPr id="6" name="Obraz 5">
            <a:extLst>
              <a:ext uri="{FF2B5EF4-FFF2-40B4-BE49-F238E27FC236}">
                <a16:creationId xmlns:a16="http://schemas.microsoft.com/office/drawing/2014/main" id="{CE8A3D3C-AEC0-403A-A78F-399A82B5A79E}"/>
              </a:ext>
            </a:extLst>
          </p:cNvPr>
          <p:cNvPicPr>
            <a:picLocks noChangeAspect="1"/>
          </p:cNvPicPr>
          <p:nvPr/>
        </p:nvPicPr>
        <p:blipFill>
          <a:blip r:embed="rId2"/>
          <a:stretch>
            <a:fillRect/>
          </a:stretch>
        </p:blipFill>
        <p:spPr>
          <a:xfrm>
            <a:off x="6535651" y="2208414"/>
            <a:ext cx="5046749" cy="3785061"/>
          </a:xfrm>
          <a:prstGeom prst="rect">
            <a:avLst/>
          </a:prstGeom>
        </p:spPr>
      </p:pic>
    </p:spTree>
    <p:extLst>
      <p:ext uri="{BB962C8B-B14F-4D97-AF65-F5344CB8AC3E}">
        <p14:creationId xmlns:p14="http://schemas.microsoft.com/office/powerpoint/2010/main" val="17898941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CFD1914-5E14-4BE2-8A7E-B73A5CC071AD}"/>
              </a:ext>
            </a:extLst>
          </p:cNvPr>
          <p:cNvSpPr>
            <a:spLocks noGrp="1"/>
          </p:cNvSpPr>
          <p:nvPr>
            <p:ph type="body" sz="quarter" idx="27"/>
          </p:nvPr>
        </p:nvSpPr>
        <p:spPr>
          <a:xfrm>
            <a:off x="509016" y="2656091"/>
            <a:ext cx="10981267" cy="3790429"/>
          </a:xfrm>
        </p:spPr>
        <p:txBody>
          <a:bodyPr>
            <a:normAutofit/>
          </a:bodyPr>
          <a:lstStyle/>
          <a:p>
            <a:r>
              <a:rPr lang="pl-PL" b="1" dirty="0"/>
              <a:t>Redukcja wymiarowości (</a:t>
            </a:r>
            <a:r>
              <a:rPr lang="pl-PL" b="1" dirty="0" err="1"/>
              <a:t>dimensionality</a:t>
            </a:r>
            <a:r>
              <a:rPr lang="pl-PL" b="1" dirty="0"/>
              <a:t> </a:t>
            </a:r>
            <a:r>
              <a:rPr lang="pl-PL" b="1" dirty="0" err="1"/>
              <a:t>reduction</a:t>
            </a:r>
            <a:r>
              <a:rPr lang="pl-PL" b="1" dirty="0"/>
              <a:t>)</a:t>
            </a:r>
            <a:endParaRPr lang="pl-PL" dirty="0"/>
          </a:p>
          <a:p>
            <a:pPr marL="533387" lvl="1" indent="0">
              <a:buNone/>
            </a:pPr>
            <a:r>
              <a:rPr lang="pl-PL" dirty="0"/>
              <a:t>Niektóre analizowane zbiory danych będą posiadać olbrzymią liczbę cech (</a:t>
            </a:r>
            <a:r>
              <a:rPr lang="pl-PL" dirty="0" err="1"/>
              <a:t>features</a:t>
            </a:r>
            <a:r>
              <a:rPr lang="pl-PL" dirty="0"/>
              <a:t>). Przykładowo analiza obrazka o wymiarach 50×50 pikseli, daje nam 2500 wymiarów (po jednym kolorze na piksel). Redukcja wymiarowości to zbiór technik, które zmniejszą ilość cech w celu poprawy wydajności algorytmu oraz samej jego skuteczności. Przykłady: usuwanie ze zbioru cech niskiej jakości (nie wpływających na decyzję), eliminacja cech które są skorelowane lub PCA (Principal component </a:t>
            </a:r>
            <a:r>
              <a:rPr lang="pl-PL" dirty="0" err="1"/>
              <a:t>analysis</a:t>
            </a:r>
            <a:r>
              <a:rPr lang="pl-PL" dirty="0"/>
              <a:t>).</a:t>
            </a:r>
          </a:p>
          <a:p>
            <a:r>
              <a:rPr lang="pl-PL" b="1" dirty="0"/>
              <a:t>Obróbka wstępna (</a:t>
            </a:r>
            <a:r>
              <a:rPr lang="pl-PL" b="1" dirty="0" err="1"/>
              <a:t>preprocessing</a:t>
            </a:r>
            <a:r>
              <a:rPr lang="pl-PL" b="1" dirty="0"/>
              <a:t>)</a:t>
            </a:r>
            <a:endParaRPr lang="pl-PL" dirty="0"/>
          </a:p>
          <a:p>
            <a:pPr marL="533387" lvl="1" indent="0">
              <a:buNone/>
            </a:pPr>
            <a:r>
              <a:rPr lang="pl-PL" dirty="0"/>
              <a:t>Wydobywanie cech ze zbiorów i ich normalizacja. Najczęściej będzie dotyczyć danych tekstowych, które w swojej czystej postaci nie nadają się do dalszej analizy (np. zliczanie częstości wystąpień słów w tekście). Przykłady technik: skalowanie, uśrednianie, uzupełnianie przerwanych ciągów, </a:t>
            </a:r>
            <a:r>
              <a:rPr lang="pl-PL" dirty="0" err="1"/>
              <a:t>wektoryzacja</a:t>
            </a:r>
            <a:r>
              <a:rPr lang="pl-PL" dirty="0"/>
              <a:t> tekstów.</a:t>
            </a:r>
          </a:p>
          <a:p>
            <a:endParaRPr lang="pl-PL" dirty="0"/>
          </a:p>
        </p:txBody>
      </p:sp>
      <p:sp>
        <p:nvSpPr>
          <p:cNvPr id="3" name="Tytuł 2">
            <a:extLst>
              <a:ext uri="{FF2B5EF4-FFF2-40B4-BE49-F238E27FC236}">
                <a16:creationId xmlns:a16="http://schemas.microsoft.com/office/drawing/2014/main" id="{95449E1D-AF23-4D76-8CB2-D32A1FB8A83F}"/>
              </a:ext>
            </a:extLst>
          </p:cNvPr>
          <p:cNvSpPr>
            <a:spLocks noGrp="1"/>
          </p:cNvSpPr>
          <p:nvPr>
            <p:ph type="title"/>
          </p:nvPr>
        </p:nvSpPr>
        <p:spPr/>
        <p:txBody>
          <a:bodyPr/>
          <a:lstStyle/>
          <a:p>
            <a:endParaRPr lang="pl-PL"/>
          </a:p>
        </p:txBody>
      </p:sp>
    </p:spTree>
    <p:extLst>
      <p:ext uri="{BB962C8B-B14F-4D97-AF65-F5344CB8AC3E}">
        <p14:creationId xmlns:p14="http://schemas.microsoft.com/office/powerpoint/2010/main" val="24098541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57BD758-637E-44C7-B019-68B5B548835E}"/>
              </a:ext>
            </a:extLst>
          </p:cNvPr>
          <p:cNvSpPr>
            <a:spLocks noGrp="1"/>
          </p:cNvSpPr>
          <p:nvPr>
            <p:ph type="body" sz="quarter" idx="27"/>
          </p:nvPr>
        </p:nvSpPr>
        <p:spPr>
          <a:xfrm>
            <a:off x="601133" y="2644869"/>
            <a:ext cx="10981267" cy="2418829"/>
          </a:xfrm>
        </p:spPr>
        <p:txBody>
          <a:bodyPr/>
          <a:lstStyle/>
          <a:p>
            <a:r>
              <a:rPr lang="pl-PL" b="1" dirty="0"/>
              <a:t>Wybór modelu (model </a:t>
            </a:r>
            <a:r>
              <a:rPr lang="pl-PL" b="1" dirty="0" err="1"/>
              <a:t>selection</a:t>
            </a:r>
            <a:r>
              <a:rPr lang="pl-PL" b="1" dirty="0"/>
              <a:t>)</a:t>
            </a:r>
            <a:endParaRPr lang="pl-PL" dirty="0"/>
          </a:p>
          <a:p>
            <a:pPr marL="533387" lvl="1" indent="0">
              <a:buNone/>
            </a:pPr>
            <a:r>
              <a:rPr lang="pl-PL" dirty="0"/>
              <a:t>Z powodu dużej ilości algorytmów i ich parametrów powstaje problem wyboru odpowiedniego modelu. Z tego powodu powstają narzędzia które walidują dane wejściowe i testowe (np. odpowiednio je mieszając), dobierając różne parametry (np. w zadanym zakresie lub losowo), a na koniec porównują wszystkie wyniki i wskazują najlepszy model. Teraz pozostaje jeszcze pytanie co oznacza „najlepszy model” ? Tutaj również istnieje kilka ciekawych technik, między innymi: dokładność (</a:t>
            </a:r>
            <a:r>
              <a:rPr lang="pl-PL" dirty="0" err="1"/>
              <a:t>accuracy</a:t>
            </a:r>
            <a:r>
              <a:rPr lang="pl-PL" dirty="0"/>
              <a:t>), odwołanie (</a:t>
            </a:r>
            <a:r>
              <a:rPr lang="pl-PL" dirty="0" err="1"/>
              <a:t>recall</a:t>
            </a:r>
            <a:r>
              <a:rPr lang="pl-PL" dirty="0"/>
              <a:t>), macierz pomyłek (</a:t>
            </a:r>
            <a:r>
              <a:rPr lang="pl-PL" dirty="0" err="1"/>
              <a:t>confusion</a:t>
            </a:r>
            <a:r>
              <a:rPr lang="pl-PL" dirty="0"/>
              <a:t> matrix) i sprawdzian krzyżowy (cross-</a:t>
            </a:r>
            <a:r>
              <a:rPr lang="pl-PL" dirty="0" err="1"/>
              <a:t>validation</a:t>
            </a:r>
            <a:r>
              <a:rPr lang="pl-PL" dirty="0"/>
              <a:t>).</a:t>
            </a:r>
          </a:p>
          <a:p>
            <a:pPr marL="0" indent="0">
              <a:buNone/>
            </a:pPr>
            <a:endParaRPr lang="pl-PL" dirty="0"/>
          </a:p>
        </p:txBody>
      </p:sp>
      <p:sp>
        <p:nvSpPr>
          <p:cNvPr id="3" name="Tytuł 2">
            <a:extLst>
              <a:ext uri="{FF2B5EF4-FFF2-40B4-BE49-F238E27FC236}">
                <a16:creationId xmlns:a16="http://schemas.microsoft.com/office/drawing/2014/main" id="{E4FF7FE8-AE2A-49E8-81D2-8A434940AE94}"/>
              </a:ext>
            </a:extLst>
          </p:cNvPr>
          <p:cNvSpPr>
            <a:spLocks noGrp="1"/>
          </p:cNvSpPr>
          <p:nvPr>
            <p:ph type="title"/>
          </p:nvPr>
        </p:nvSpPr>
        <p:spPr/>
        <p:txBody>
          <a:bodyPr/>
          <a:lstStyle/>
          <a:p>
            <a:endParaRPr lang="pl-PL" dirty="0"/>
          </a:p>
        </p:txBody>
      </p:sp>
    </p:spTree>
    <p:extLst>
      <p:ext uri="{BB962C8B-B14F-4D97-AF65-F5344CB8AC3E}">
        <p14:creationId xmlns:p14="http://schemas.microsoft.com/office/powerpoint/2010/main" val="12917782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634125B-6310-4CB7-8818-F92165AD7193}"/>
              </a:ext>
            </a:extLst>
          </p:cNvPr>
          <p:cNvSpPr>
            <a:spLocks noGrp="1"/>
          </p:cNvSpPr>
          <p:nvPr>
            <p:ph type="title"/>
          </p:nvPr>
        </p:nvSpPr>
        <p:spPr/>
        <p:txBody>
          <a:bodyPr/>
          <a:lstStyle/>
          <a:p>
            <a:r>
              <a:rPr lang="pl-PL" dirty="0"/>
              <a:t>Sieci neuronowe</a:t>
            </a:r>
          </a:p>
        </p:txBody>
      </p:sp>
      <p:sp>
        <p:nvSpPr>
          <p:cNvPr id="3" name="Symbol zastępczy daty 2">
            <a:extLst>
              <a:ext uri="{FF2B5EF4-FFF2-40B4-BE49-F238E27FC236}">
                <a16:creationId xmlns:a16="http://schemas.microsoft.com/office/drawing/2014/main" id="{1710AF4A-4B41-4206-9E97-E1CB56ED8DA2}"/>
              </a:ext>
            </a:extLst>
          </p:cNvPr>
          <p:cNvSpPr>
            <a:spLocks noGrp="1"/>
          </p:cNvSpPr>
          <p:nvPr>
            <p:ph type="dt" sz="half" idx="10"/>
          </p:nvPr>
        </p:nvSpPr>
        <p:spPr/>
        <p:txBody>
          <a:bodyPr/>
          <a:lstStyle/>
          <a:p>
            <a:pPr rtl="0"/>
            <a:fld id="{98A70DB5-3B74-47E3-90B3-6FF4DAF5961C}" type="datetime1">
              <a:rPr lang="pl-PL" smtClean="0"/>
              <a:t>17.09.2025</a:t>
            </a:fld>
            <a:endParaRPr lang="en-US" dirty="0"/>
          </a:p>
        </p:txBody>
      </p:sp>
      <p:pic>
        <p:nvPicPr>
          <p:cNvPr id="5" name="Obraz 4">
            <a:extLst>
              <a:ext uri="{FF2B5EF4-FFF2-40B4-BE49-F238E27FC236}">
                <a16:creationId xmlns:a16="http://schemas.microsoft.com/office/drawing/2014/main" id="{F9B73725-CDB1-4E96-A6E0-D247A76F73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1431" y="2256640"/>
            <a:ext cx="6108591" cy="2933731"/>
          </a:xfrm>
          <a:prstGeom prst="rect">
            <a:avLst/>
          </a:prstGeom>
        </p:spPr>
      </p:pic>
      <p:sp>
        <p:nvSpPr>
          <p:cNvPr id="7" name="pole tekstowe 6">
            <a:extLst>
              <a:ext uri="{FF2B5EF4-FFF2-40B4-BE49-F238E27FC236}">
                <a16:creationId xmlns:a16="http://schemas.microsoft.com/office/drawing/2014/main" id="{B10FC9C6-1E90-40B0-8B1E-C23C860D75CE}"/>
              </a:ext>
            </a:extLst>
          </p:cNvPr>
          <p:cNvSpPr txBox="1"/>
          <p:nvPr/>
        </p:nvSpPr>
        <p:spPr>
          <a:xfrm>
            <a:off x="666304" y="2329447"/>
            <a:ext cx="5362584" cy="3416320"/>
          </a:xfrm>
          <a:prstGeom prst="rect">
            <a:avLst/>
          </a:prstGeom>
          <a:noFill/>
        </p:spPr>
        <p:txBody>
          <a:bodyPr wrap="square">
            <a:spAutoFit/>
          </a:bodyPr>
          <a:lstStyle/>
          <a:p>
            <a:r>
              <a:rPr lang="pl-PL" b="1" dirty="0"/>
              <a:t>Sieć neuronowa </a:t>
            </a:r>
            <a:r>
              <a:rPr lang="pl-PL" dirty="0"/>
              <a:t>to statystyczny model obliczeniowy stosowany w uczeniu maszynowym. </a:t>
            </a:r>
          </a:p>
          <a:p>
            <a:endParaRPr lang="pl-PL" dirty="0"/>
          </a:p>
          <a:p>
            <a:r>
              <a:rPr lang="pl-PL" dirty="0"/>
              <a:t>Można o nim myśleć jak o systemie połączonych synapsami neuronów, które przesyłają między sobą impulsy (dane). </a:t>
            </a:r>
          </a:p>
          <a:p>
            <a:endParaRPr lang="pl-PL" dirty="0"/>
          </a:p>
          <a:p>
            <a:r>
              <a:rPr lang="pl-PL" dirty="0"/>
              <a:t>Sieć neuronowa składa się z trzech warstw: </a:t>
            </a:r>
          </a:p>
          <a:p>
            <a:r>
              <a:rPr lang="pl-PL" b="1" dirty="0"/>
              <a:t>warstwy wejścia (</a:t>
            </a:r>
            <a:r>
              <a:rPr lang="pl-PL" b="1" dirty="0" err="1"/>
              <a:t>input</a:t>
            </a:r>
            <a:r>
              <a:rPr lang="pl-PL" b="1" dirty="0"/>
              <a:t> </a:t>
            </a:r>
            <a:r>
              <a:rPr lang="pl-PL" b="1" dirty="0" err="1"/>
              <a:t>layer</a:t>
            </a:r>
            <a:r>
              <a:rPr lang="pl-PL" b="1" dirty="0"/>
              <a:t>), </a:t>
            </a:r>
          </a:p>
          <a:p>
            <a:r>
              <a:rPr lang="pl-PL" b="1" dirty="0"/>
              <a:t>warstwy ukrytej (</a:t>
            </a:r>
            <a:r>
              <a:rPr lang="pl-PL" b="1" dirty="0" err="1"/>
              <a:t>hidden</a:t>
            </a:r>
            <a:r>
              <a:rPr lang="pl-PL" b="1" dirty="0"/>
              <a:t> </a:t>
            </a:r>
            <a:r>
              <a:rPr lang="pl-PL" b="1" dirty="0" err="1"/>
              <a:t>layer</a:t>
            </a:r>
            <a:r>
              <a:rPr lang="pl-PL" b="1" dirty="0"/>
              <a:t>), </a:t>
            </a:r>
          </a:p>
          <a:p>
            <a:r>
              <a:rPr lang="pl-PL" dirty="0"/>
              <a:t>oraz </a:t>
            </a:r>
            <a:r>
              <a:rPr lang="pl-PL" b="1" dirty="0"/>
              <a:t>warstwy wyjścia (</a:t>
            </a:r>
            <a:r>
              <a:rPr lang="pl-PL" b="1" dirty="0" err="1"/>
              <a:t>output</a:t>
            </a:r>
            <a:r>
              <a:rPr lang="pl-PL" b="1" dirty="0"/>
              <a:t> </a:t>
            </a:r>
            <a:r>
              <a:rPr lang="pl-PL" b="1" dirty="0" err="1"/>
              <a:t>layer</a:t>
            </a:r>
            <a:r>
              <a:rPr lang="pl-PL" b="1" dirty="0"/>
              <a:t>)</a:t>
            </a:r>
          </a:p>
          <a:p>
            <a:endParaRPr lang="pl-PL" dirty="0"/>
          </a:p>
        </p:txBody>
      </p:sp>
    </p:spTree>
    <p:extLst>
      <p:ext uri="{BB962C8B-B14F-4D97-AF65-F5344CB8AC3E}">
        <p14:creationId xmlns:p14="http://schemas.microsoft.com/office/powerpoint/2010/main" val="24434784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2A2F41D-9135-470C-A491-27B2FA525CB3}"/>
              </a:ext>
            </a:extLst>
          </p:cNvPr>
          <p:cNvSpPr>
            <a:spLocks noGrp="1"/>
          </p:cNvSpPr>
          <p:nvPr>
            <p:ph type="body" sz="quarter" idx="25"/>
          </p:nvPr>
        </p:nvSpPr>
        <p:spPr/>
        <p:txBody>
          <a:bodyPr/>
          <a:lstStyle/>
          <a:p>
            <a:r>
              <a:rPr lang="pl-PL" dirty="0"/>
              <a:t>Głębokie uczenie (</a:t>
            </a:r>
            <a:r>
              <a:rPr lang="pl-PL" dirty="0" err="1"/>
              <a:t>Deep</a:t>
            </a:r>
            <a:r>
              <a:rPr lang="pl-PL" dirty="0"/>
              <a:t> Learning)</a:t>
            </a:r>
          </a:p>
        </p:txBody>
      </p:sp>
      <p:sp>
        <p:nvSpPr>
          <p:cNvPr id="3" name="Symbol zastępczy tekstu 2">
            <a:extLst>
              <a:ext uri="{FF2B5EF4-FFF2-40B4-BE49-F238E27FC236}">
                <a16:creationId xmlns:a16="http://schemas.microsoft.com/office/drawing/2014/main" id="{18F6BE37-BEAA-43A7-9FED-2A8F290CF2F8}"/>
              </a:ext>
            </a:extLst>
          </p:cNvPr>
          <p:cNvSpPr>
            <a:spLocks noGrp="1"/>
          </p:cNvSpPr>
          <p:nvPr>
            <p:ph type="body" sz="quarter" idx="27"/>
          </p:nvPr>
        </p:nvSpPr>
        <p:spPr>
          <a:xfrm>
            <a:off x="403412" y="1138187"/>
            <a:ext cx="11689976" cy="5218163"/>
          </a:xfrm>
        </p:spPr>
        <p:txBody>
          <a:bodyPr>
            <a:normAutofit/>
          </a:bodyPr>
          <a:lstStyle/>
          <a:p>
            <a:pPr marL="0" indent="0">
              <a:buNone/>
            </a:pPr>
            <a:r>
              <a:rPr lang="pl-PL" dirty="0"/>
              <a:t>Uczenie głębokie jest dziedziną uczenia maszynowego: nowym sposobem uczenia się reprezentacji na podstawie danych, który kładzie nacisk na uczenie kolejnych warstw coraz lepszych reprezentacji. </a:t>
            </a:r>
          </a:p>
          <a:p>
            <a:pPr marL="0" indent="0">
              <a:buNone/>
            </a:pPr>
            <a:r>
              <a:rPr lang="pl-PL" dirty="0"/>
              <a:t>Głębia uczenia głębokiego nie odwołuje się do żadnego głębokiego rozumienia osiąganego przez tę technikę — głębią jest tworzenie wielowarstwowej</a:t>
            </a:r>
          </a:p>
          <a:p>
            <a:pPr marL="0" indent="0">
              <a:buNone/>
            </a:pPr>
            <a:r>
              <a:rPr lang="pl-PL" dirty="0"/>
              <a:t>reprezentacji danych. </a:t>
            </a:r>
          </a:p>
          <a:p>
            <a:pPr marL="0" indent="0">
              <a:buNone/>
            </a:pPr>
            <a:r>
              <a:rPr lang="pl-PL" dirty="0"/>
              <a:t>Głębokością modelu określamy liczbę warstw modelu danych. Uczenie głębokie mogłoby również nazywać się uczeniem reprezentacji warstwowych</a:t>
            </a:r>
          </a:p>
          <a:p>
            <a:pPr marL="0" indent="0">
              <a:buNone/>
            </a:pPr>
            <a:r>
              <a:rPr lang="pl-PL" dirty="0"/>
              <a:t>i uczeniem reprezentacji hierarchicznych. </a:t>
            </a:r>
          </a:p>
          <a:p>
            <a:pPr marL="0" indent="0">
              <a:buNone/>
            </a:pPr>
            <a:r>
              <a:rPr lang="pl-PL" dirty="0"/>
              <a:t>Współcześnie uczenie głębokie polega na tworzeniu dziesiątek, a nawet setek kolejnych warstw reprezentacji — wszystkie warstwy są uczone na podstawie danych treningowych. W innych technikach uczenia maszynowego skupia się zwykle na tworzeniu jedno- lub dwuwarstwowej reprezentacji danych, a więc czasami określa się je mianem uczenia płytkiego.</a:t>
            </a:r>
          </a:p>
        </p:txBody>
      </p:sp>
    </p:spTree>
    <p:extLst>
      <p:ext uri="{BB962C8B-B14F-4D97-AF65-F5344CB8AC3E}">
        <p14:creationId xmlns:p14="http://schemas.microsoft.com/office/powerpoint/2010/main" val="23422130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4036E87-344B-44D4-820F-3194115D2170}"/>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3DB36D77-7BED-4A62-9B98-1DEFF441029B}"/>
              </a:ext>
            </a:extLst>
          </p:cNvPr>
          <p:cNvSpPr>
            <a:spLocks noGrp="1"/>
          </p:cNvSpPr>
          <p:nvPr>
            <p:ph type="body" sz="quarter" idx="27"/>
          </p:nvPr>
        </p:nvSpPr>
        <p:spPr>
          <a:xfrm>
            <a:off x="609600" y="1689682"/>
            <a:ext cx="10981267" cy="3478637"/>
          </a:xfrm>
        </p:spPr>
        <p:txBody>
          <a:bodyPr>
            <a:normAutofit/>
          </a:bodyPr>
          <a:lstStyle/>
          <a:p>
            <a:pPr marL="0" indent="0">
              <a:buNone/>
            </a:pPr>
            <a:r>
              <a:rPr lang="pl-PL" dirty="0"/>
              <a:t>W przypadku uczenia głębokiego wielowarstwowe reprezentacje danych są prawie zawsze tworzone za pomocą modeli określanych mianem sieci neuronowych. Sieci te składają się z wielu warstw neuronów. Termin sieć neuronowa odwołuje się do neurobiologii, ale pomimo tego, że niektóre koncepcje uczenia głębokiego wywodzą się z inspiracji działaniem naszego mózgu, modele uczenia głębokiego nie odzwierciedlają jego pracy. Nie ma żadnych dowodów na to, że mózg jest implementacją jakiegokolwiek współczesnego modelu uczenia głębokiego.</a:t>
            </a:r>
          </a:p>
        </p:txBody>
      </p:sp>
    </p:spTree>
    <p:extLst>
      <p:ext uri="{BB962C8B-B14F-4D97-AF65-F5344CB8AC3E}">
        <p14:creationId xmlns:p14="http://schemas.microsoft.com/office/powerpoint/2010/main" val="42062989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0FEA26C-17E7-4164-8914-CD6C6CFDFF43}"/>
              </a:ext>
            </a:extLst>
          </p:cNvPr>
          <p:cNvSpPr>
            <a:spLocks noGrp="1"/>
          </p:cNvSpPr>
          <p:nvPr>
            <p:ph type="body" sz="quarter" idx="25"/>
          </p:nvPr>
        </p:nvSpPr>
        <p:spPr/>
        <p:txBody>
          <a:bodyPr/>
          <a:lstStyle/>
          <a:p>
            <a:r>
              <a:rPr lang="pl-PL" dirty="0"/>
              <a:t>Uczenie głębokie vs uczenie maszynowe</a:t>
            </a:r>
          </a:p>
        </p:txBody>
      </p:sp>
      <p:sp>
        <p:nvSpPr>
          <p:cNvPr id="5" name="pole tekstowe 4">
            <a:extLst>
              <a:ext uri="{FF2B5EF4-FFF2-40B4-BE49-F238E27FC236}">
                <a16:creationId xmlns:a16="http://schemas.microsoft.com/office/drawing/2014/main" id="{241B10CB-8EA3-4E95-BAA5-950FFB6A6D23}"/>
              </a:ext>
            </a:extLst>
          </p:cNvPr>
          <p:cNvSpPr txBox="1"/>
          <p:nvPr/>
        </p:nvSpPr>
        <p:spPr>
          <a:xfrm>
            <a:off x="753035" y="2182360"/>
            <a:ext cx="6096000" cy="2308324"/>
          </a:xfrm>
          <a:prstGeom prst="rect">
            <a:avLst/>
          </a:prstGeom>
          <a:noFill/>
        </p:spPr>
        <p:txBody>
          <a:bodyPr wrap="square">
            <a:spAutoFit/>
          </a:bodyPr>
          <a:lstStyle/>
          <a:p>
            <a:r>
              <a:rPr lang="pl-PL" sz="2400" dirty="0"/>
              <a:t>Jak możemy zobaczyć na powyższym diagramie, uczenie głębokie jest poddziedziną uczenia maszynowego. Podstawowym czynnikiem wyróżniającym </a:t>
            </a:r>
            <a:r>
              <a:rPr lang="pl-PL" sz="2400" dirty="0" err="1"/>
              <a:t>deep</a:t>
            </a:r>
            <a:r>
              <a:rPr lang="pl-PL" sz="2400" dirty="0"/>
              <a:t> learning jest to, że proces uczenia nie wymaga kontroli człowieka, czyli zachodzi w sposób nienadzorowany.</a:t>
            </a:r>
          </a:p>
        </p:txBody>
      </p:sp>
      <p:pic>
        <p:nvPicPr>
          <p:cNvPr id="7" name="Obraz 6">
            <a:extLst>
              <a:ext uri="{FF2B5EF4-FFF2-40B4-BE49-F238E27FC236}">
                <a16:creationId xmlns:a16="http://schemas.microsoft.com/office/drawing/2014/main" id="{DF8DE51C-62F9-4CF7-8DE9-A2FFEFED2E23}"/>
              </a:ext>
            </a:extLst>
          </p:cNvPr>
          <p:cNvPicPr>
            <a:picLocks noChangeAspect="1"/>
          </p:cNvPicPr>
          <p:nvPr/>
        </p:nvPicPr>
        <p:blipFill rotWithShape="1">
          <a:blip r:embed="rId3"/>
          <a:srcRect l="25220" t="37308" r="52868" b="25904"/>
          <a:stretch/>
        </p:blipFill>
        <p:spPr>
          <a:xfrm>
            <a:off x="7064187" y="1559858"/>
            <a:ext cx="4374779" cy="3978407"/>
          </a:xfrm>
          <a:prstGeom prst="rect">
            <a:avLst/>
          </a:prstGeom>
        </p:spPr>
      </p:pic>
    </p:spTree>
    <p:extLst>
      <p:ext uri="{BB962C8B-B14F-4D97-AF65-F5344CB8AC3E}">
        <p14:creationId xmlns:p14="http://schemas.microsoft.com/office/powerpoint/2010/main" val="40230613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38A2B4D-29A1-4445-BC90-6CD8626D09BF}"/>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57B9F873-014D-48BA-B095-505BE9D1839D}"/>
              </a:ext>
            </a:extLst>
          </p:cNvPr>
          <p:cNvSpPr>
            <a:spLocks noGrp="1"/>
          </p:cNvSpPr>
          <p:nvPr>
            <p:ph type="body" sz="quarter" idx="27"/>
          </p:nvPr>
        </p:nvSpPr>
        <p:spPr>
          <a:xfrm>
            <a:off x="609600" y="1138187"/>
            <a:ext cx="10981267" cy="2429767"/>
          </a:xfrm>
        </p:spPr>
        <p:txBody>
          <a:bodyPr>
            <a:normAutofit/>
          </a:bodyPr>
          <a:lstStyle/>
          <a:p>
            <a:pPr marL="0" indent="0">
              <a:buNone/>
            </a:pPr>
            <a:r>
              <a:rPr lang="pl-PL" dirty="0"/>
              <a:t>Ze względu na elastyczność technik uczenia głębokiego i różnorodność struktur sieci neuronowych, uczenie głębokie ma najszersze zastosowanie spośród technik uczenia maszynowego i może z powodzeniem rozwiązywać problemy, do których dotychczas aplikowane były klasyczne metody. W tym miejscu należałoby jednak rozważyć, czy potencjalne korzyści z zastąpienia oraz dłuższy czas nauki modelu, rekompensują koszty. </a:t>
            </a:r>
          </a:p>
        </p:txBody>
      </p:sp>
      <p:pic>
        <p:nvPicPr>
          <p:cNvPr id="5" name="Obraz 4">
            <a:extLst>
              <a:ext uri="{FF2B5EF4-FFF2-40B4-BE49-F238E27FC236}">
                <a16:creationId xmlns:a16="http://schemas.microsoft.com/office/drawing/2014/main" id="{0909F2B8-2B57-4634-B155-D203D5856444}"/>
              </a:ext>
            </a:extLst>
          </p:cNvPr>
          <p:cNvPicPr>
            <a:picLocks noChangeAspect="1"/>
          </p:cNvPicPr>
          <p:nvPr/>
        </p:nvPicPr>
        <p:blipFill rotWithShape="1">
          <a:blip r:embed="rId2"/>
          <a:srcRect l="9559" t="35407" r="37206" b="21154"/>
          <a:stretch/>
        </p:blipFill>
        <p:spPr>
          <a:xfrm>
            <a:off x="1577787" y="3429000"/>
            <a:ext cx="7539319" cy="3332296"/>
          </a:xfrm>
          <a:prstGeom prst="rect">
            <a:avLst/>
          </a:prstGeom>
        </p:spPr>
      </p:pic>
    </p:spTree>
    <p:extLst>
      <p:ext uri="{BB962C8B-B14F-4D97-AF65-F5344CB8AC3E}">
        <p14:creationId xmlns:p14="http://schemas.microsoft.com/office/powerpoint/2010/main" val="27728948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A7568E0-D0E9-4DC0-9F9E-62BDA2D5F452}"/>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1782E05D-7116-49B3-83AA-8D4629704B98}"/>
              </a:ext>
            </a:extLst>
          </p:cNvPr>
          <p:cNvPicPr>
            <a:picLocks noChangeAspect="1"/>
          </p:cNvPicPr>
          <p:nvPr/>
        </p:nvPicPr>
        <p:blipFill rotWithShape="1">
          <a:blip r:embed="rId2"/>
          <a:srcRect l="12941" t="35814" r="44706" b="28891"/>
          <a:stretch/>
        </p:blipFill>
        <p:spPr>
          <a:xfrm>
            <a:off x="1407457" y="2053166"/>
            <a:ext cx="6096001" cy="2751669"/>
          </a:xfrm>
          <a:prstGeom prst="rect">
            <a:avLst/>
          </a:prstGeom>
        </p:spPr>
      </p:pic>
      <p:sp>
        <p:nvSpPr>
          <p:cNvPr id="7" name="pole tekstowe 6">
            <a:extLst>
              <a:ext uri="{FF2B5EF4-FFF2-40B4-BE49-F238E27FC236}">
                <a16:creationId xmlns:a16="http://schemas.microsoft.com/office/drawing/2014/main" id="{05FF6293-AA8F-43D3-A758-4145D17DCD99}"/>
              </a:ext>
            </a:extLst>
          </p:cNvPr>
          <p:cNvSpPr txBox="1"/>
          <p:nvPr/>
        </p:nvSpPr>
        <p:spPr>
          <a:xfrm>
            <a:off x="1407456" y="5059997"/>
            <a:ext cx="9018497" cy="461665"/>
          </a:xfrm>
          <a:prstGeom prst="rect">
            <a:avLst/>
          </a:prstGeom>
          <a:noFill/>
        </p:spPr>
        <p:txBody>
          <a:bodyPr wrap="square">
            <a:spAutoFit/>
          </a:bodyPr>
          <a:lstStyle/>
          <a:p>
            <a:r>
              <a:rPr lang="pl-PL" sz="2400" dirty="0"/>
              <a:t>Głęboka sieć neuronowa klasyfikująca cyfry</a:t>
            </a:r>
          </a:p>
        </p:txBody>
      </p:sp>
    </p:spTree>
    <p:extLst>
      <p:ext uri="{BB962C8B-B14F-4D97-AF65-F5344CB8AC3E}">
        <p14:creationId xmlns:p14="http://schemas.microsoft.com/office/powerpoint/2010/main" val="10828774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80F4A67-D23C-480F-BF0C-8CCF216B0AF2}"/>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2D053AEF-2432-4A78-8EBF-F214BBE8B2DE}"/>
              </a:ext>
            </a:extLst>
          </p:cNvPr>
          <p:cNvSpPr txBox="1"/>
          <p:nvPr/>
        </p:nvSpPr>
        <p:spPr>
          <a:xfrm>
            <a:off x="609600" y="1151453"/>
            <a:ext cx="11232776" cy="1938992"/>
          </a:xfrm>
          <a:prstGeom prst="rect">
            <a:avLst/>
          </a:prstGeom>
          <a:noFill/>
        </p:spPr>
        <p:txBody>
          <a:bodyPr wrap="square">
            <a:spAutoFit/>
          </a:bodyPr>
          <a:lstStyle/>
          <a:p>
            <a:r>
              <a:rPr lang="pl-PL" sz="2400" dirty="0"/>
              <a:t>Sieć przekształca obraz cyfry na reprezentacje, które coraz bardziej odbiegają od początkowego obrazu i są coraz bardziej zbliżone do wyjściowej formy danych. Działanie sieci głębokiej można traktować jako wieloetapową operację destylacji informacji, podczas której informacje przechodząc przez kolejne filtry, stają się coraz bardziej czyste (przydatne do wykonania określonego zadania).</a:t>
            </a:r>
          </a:p>
        </p:txBody>
      </p:sp>
      <p:pic>
        <p:nvPicPr>
          <p:cNvPr id="7" name="Obraz 6">
            <a:extLst>
              <a:ext uri="{FF2B5EF4-FFF2-40B4-BE49-F238E27FC236}">
                <a16:creationId xmlns:a16="http://schemas.microsoft.com/office/drawing/2014/main" id="{68B5B911-B671-4296-93CE-A11C75B1A048}"/>
              </a:ext>
            </a:extLst>
          </p:cNvPr>
          <p:cNvPicPr>
            <a:picLocks noChangeAspect="1"/>
          </p:cNvPicPr>
          <p:nvPr/>
        </p:nvPicPr>
        <p:blipFill rotWithShape="1">
          <a:blip r:embed="rId2"/>
          <a:srcRect l="13751" t="29977" r="29337" b="15513"/>
          <a:stretch/>
        </p:blipFill>
        <p:spPr>
          <a:xfrm>
            <a:off x="4437529" y="3090445"/>
            <a:ext cx="6938683" cy="3599843"/>
          </a:xfrm>
          <a:prstGeom prst="rect">
            <a:avLst/>
          </a:prstGeom>
        </p:spPr>
      </p:pic>
    </p:spTree>
    <p:extLst>
      <p:ext uri="{BB962C8B-B14F-4D97-AF65-F5344CB8AC3E}">
        <p14:creationId xmlns:p14="http://schemas.microsoft.com/office/powerpoint/2010/main" val="2285945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2CC3376-5069-4C7B-BE6B-A3776D1B47BA}"/>
              </a:ext>
            </a:extLst>
          </p:cNvPr>
          <p:cNvSpPr>
            <a:spLocks noGrp="1"/>
          </p:cNvSpPr>
          <p:nvPr>
            <p:ph type="title"/>
          </p:nvPr>
        </p:nvSpPr>
        <p:spPr/>
        <p:txBody>
          <a:bodyPr rtlCol="0"/>
          <a:lstStyle/>
          <a:p>
            <a:r>
              <a:rPr lang="pl-PL" dirty="0">
                <a:solidFill>
                  <a:schemeClr val="accent4">
                    <a:lumMod val="60000"/>
                    <a:lumOff val="40000"/>
                  </a:schemeClr>
                </a:solidFill>
              </a:rPr>
              <a:t>Problem</a:t>
            </a:r>
            <a:endParaRPr lang="pl-PL" noProof="1">
              <a:solidFill>
                <a:schemeClr val="accent4">
                  <a:lumMod val="60000"/>
                  <a:lumOff val="40000"/>
                </a:schemeClr>
              </a:solidFill>
            </a:endParaRPr>
          </a:p>
        </p:txBody>
      </p:sp>
      <p:pic>
        <p:nvPicPr>
          <p:cNvPr id="6" name="Obraz — symbol zastępczy 5" descr="osoba przyglądająca się planom na ścianie">
            <a:extLst>
              <a:ext uri="{FF2B5EF4-FFF2-40B4-BE49-F238E27FC236}">
                <a16:creationId xmlns:a16="http://schemas.microsoft.com/office/drawing/2014/main" id="{C07C315A-7CD1-432C-92FA-6B62159B56CA}"/>
              </a:ext>
            </a:extLst>
          </p:cNvPr>
          <p:cNvPicPr>
            <a:picLocks noGrp="1" noChangeAspect="1"/>
          </p:cNvPicPr>
          <p:nvPr>
            <p:ph type="pic" sz="quarter" idx="14"/>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3552" t="1" r="23880" b="327"/>
          <a:stretch/>
        </p:blipFill>
        <p:spPr>
          <a:xfrm>
            <a:off x="0" y="0"/>
            <a:ext cx="5416550" cy="6858000"/>
          </a:xfrm>
        </p:spPr>
      </p:pic>
      <p:sp>
        <p:nvSpPr>
          <p:cNvPr id="14" name="Zawartość — symbol zastępczy 13">
            <a:extLst>
              <a:ext uri="{FF2B5EF4-FFF2-40B4-BE49-F238E27FC236}">
                <a16:creationId xmlns:a16="http://schemas.microsoft.com/office/drawing/2014/main" id="{79248A72-A597-48DF-A270-3389F5D209C0}"/>
              </a:ext>
            </a:extLst>
          </p:cNvPr>
          <p:cNvSpPr>
            <a:spLocks noGrp="1"/>
          </p:cNvSpPr>
          <p:nvPr>
            <p:ph idx="1"/>
          </p:nvPr>
        </p:nvSpPr>
        <p:spPr>
          <a:xfrm>
            <a:off x="5925313" y="2404469"/>
            <a:ext cx="6067904" cy="4428959"/>
          </a:xfrm>
        </p:spPr>
        <p:txBody>
          <a:bodyPr rtlCol="0">
            <a:normAutofit/>
          </a:bodyPr>
          <a:lstStyle/>
          <a:p>
            <a:pPr rtl="0"/>
            <a:r>
              <a:rPr lang="pl-PL" sz="2400" b="1" noProof="1"/>
              <a:t>Obecne AI to ogromne modele i masywne dane</a:t>
            </a:r>
          </a:p>
          <a:p>
            <a:pPr rtl="0"/>
            <a:endParaRPr lang="pl-PL" sz="2400" b="1" noProof="1"/>
          </a:p>
          <a:p>
            <a:pPr rtl="0"/>
            <a:r>
              <a:rPr lang="pl-PL" sz="2400" b="1" noProof="1"/>
              <a:t>Ale: czy to rozumie, czy tylko kalkuluje?</a:t>
            </a:r>
          </a:p>
          <a:p>
            <a:pPr rtl="0"/>
            <a:endParaRPr lang="pl-PL" sz="2400" b="1" noProof="1"/>
          </a:p>
          <a:p>
            <a:pPr rtl="0"/>
            <a:r>
              <a:rPr lang="pl-PL" sz="2400" b="1" noProof="1"/>
              <a:t>Brak głębokiego rezonansu z intencją i znaczeniem</a:t>
            </a:r>
          </a:p>
        </p:txBody>
      </p:sp>
      <p:sp>
        <p:nvSpPr>
          <p:cNvPr id="16" name="Numer slajdu — symbol zastępczy 15">
            <a:extLst>
              <a:ext uri="{FF2B5EF4-FFF2-40B4-BE49-F238E27FC236}">
                <a16:creationId xmlns:a16="http://schemas.microsoft.com/office/drawing/2014/main" id="{7FA57D11-A25F-4772-8E50-DDB68BE8CB69}"/>
              </a:ext>
            </a:extLst>
          </p:cNvPr>
          <p:cNvSpPr>
            <a:spLocks noGrp="1"/>
          </p:cNvSpPr>
          <p:nvPr>
            <p:ph type="sldNum" sz="quarter" idx="4"/>
          </p:nvPr>
        </p:nvSpPr>
        <p:spPr/>
        <p:txBody>
          <a:bodyPr rtlCol="0"/>
          <a:lstStyle/>
          <a:p>
            <a:pPr rtl="0"/>
            <a:fld id="{8C2E478F-E849-4A8C-AF1F-CBCC78A7CBFA}" type="slidenum">
              <a:rPr lang="pl-PL" noProof="1" smtClean="0"/>
              <a:t>5</a:t>
            </a:fld>
            <a:endParaRPr lang="pl-PL" noProof="1"/>
          </a:p>
        </p:txBody>
      </p:sp>
    </p:spTree>
    <p:extLst>
      <p:ext uri="{BB962C8B-B14F-4D97-AF65-F5344CB8AC3E}">
        <p14:creationId xmlns:p14="http://schemas.microsoft.com/office/powerpoint/2010/main" val="35168917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55C4980-9830-B3B4-0F58-09A7C2C833DF}"/>
              </a:ext>
            </a:extLst>
          </p:cNvPr>
          <p:cNvSpPr>
            <a:spLocks noGrp="1"/>
          </p:cNvSpPr>
          <p:nvPr>
            <p:ph type="title"/>
          </p:nvPr>
        </p:nvSpPr>
        <p:spPr>
          <a:xfrm>
            <a:off x="609600" y="275167"/>
            <a:ext cx="10972800" cy="1143000"/>
          </a:xfrm>
        </p:spPr>
        <p:txBody>
          <a:bodyPr vert="horz" wrap="square" lIns="0" tIns="60960" rIns="121920" bIns="60960" numCol="1" rtlCol="0" anchor="b" anchorCtr="0" compatLnSpc="1">
            <a:prstTxWarp prst="textNoShape">
              <a:avLst/>
            </a:prstTxWarp>
            <a:normAutofit/>
          </a:bodyPr>
          <a:lstStyle/>
          <a:p>
            <a:r>
              <a:rPr lang="pl-PL" dirty="0"/>
              <a:t>ANALIZA NLP</a:t>
            </a:r>
          </a:p>
        </p:txBody>
      </p:sp>
      <p:pic>
        <p:nvPicPr>
          <p:cNvPr id="6" name="Obraz 5" descr="Obraz zawierający zrzut ekranu, laser, sztuka, światło&#10;&#10;Opis wygenerowany automatycznie">
            <a:extLst>
              <a:ext uri="{FF2B5EF4-FFF2-40B4-BE49-F238E27FC236}">
                <a16:creationId xmlns:a16="http://schemas.microsoft.com/office/drawing/2014/main" id="{35ED58D8-571D-D0C3-A99C-7F3B20FE8741}"/>
              </a:ext>
            </a:extLst>
          </p:cNvPr>
          <p:cNvPicPr>
            <a:picLocks noChangeAspect="1"/>
          </p:cNvPicPr>
          <p:nvPr/>
        </p:nvPicPr>
        <p:blipFill>
          <a:blip r:embed="rId2">
            <a:extLst>
              <a:ext uri="{837473B0-CC2E-450A-ABE3-18F120FF3D39}">
                <a1611:picAttrSrcUrl xmlns:a1611="http://schemas.microsoft.com/office/drawing/2016/11/main" r:id="rId3"/>
              </a:ext>
            </a:extLst>
          </a:blip>
          <a:srcRect l="13498" r="27000" b="3"/>
          <a:stretch/>
        </p:blipFill>
        <p:spPr>
          <a:xfrm>
            <a:off x="681068" y="1484784"/>
            <a:ext cx="5299016" cy="4608512"/>
          </a:xfrm>
          <a:prstGeom prst="rect">
            <a:avLst/>
          </a:prstGeom>
          <a:noFill/>
        </p:spPr>
      </p:pic>
      <p:sp>
        <p:nvSpPr>
          <p:cNvPr id="4" name="pole tekstowe 3">
            <a:extLst>
              <a:ext uri="{FF2B5EF4-FFF2-40B4-BE49-F238E27FC236}">
                <a16:creationId xmlns:a16="http://schemas.microsoft.com/office/drawing/2014/main" id="{BCC81970-F2D1-1630-5704-91DDC81F7D7D}"/>
              </a:ext>
            </a:extLst>
          </p:cNvPr>
          <p:cNvSpPr txBox="1"/>
          <p:nvPr/>
        </p:nvSpPr>
        <p:spPr bwMode="auto">
          <a:xfrm>
            <a:off x="6283325" y="2433689"/>
            <a:ext cx="5299075" cy="3775087"/>
          </a:xfrm>
          <a:prstGeom prst="rect">
            <a:avLst/>
          </a:prstGeom>
          <a:noFill/>
          <a:ln>
            <a:noFill/>
          </a:ln>
        </p:spPr>
        <p:txBody>
          <a:bodyPr vert="horz" wrap="square" lIns="0" tIns="60960" rIns="0" bIns="60960" numCol="1" rtlCol="0" anchor="t" anchorCtr="0" compatLnSpc="1">
            <a:prstTxWarp prst="textNoShape">
              <a:avLst/>
            </a:prstTxWarp>
            <a:normAutofit/>
          </a:bodyPr>
          <a:lstStyle/>
          <a:p>
            <a:pPr eaLnBrk="0" fontAlgn="base" hangingPunct="0">
              <a:spcBef>
                <a:spcPct val="20000"/>
              </a:spcBef>
              <a:spcAft>
                <a:spcPct val="0"/>
              </a:spcAft>
            </a:pPr>
            <a:r>
              <a:rPr lang="pl-PL" sz="2400" b="1" dirty="0">
                <a:solidFill>
                  <a:schemeClr val="accent1"/>
                </a:solidFill>
              </a:rPr>
              <a:t>Analiza NLP (Natural Language Processing, czyli przetwarzanie języka naturalnego) to dziedzina sztucznej inteligencji, która zajmuje się rozumieniem, analizą i generowaniem języka naturalnego przez komputery. Przeanalizujemy kluczowe aspekty, procesy i zastosowania NLP</a:t>
            </a:r>
          </a:p>
        </p:txBody>
      </p:sp>
    </p:spTree>
    <p:extLst>
      <p:ext uri="{BB962C8B-B14F-4D97-AF65-F5344CB8AC3E}">
        <p14:creationId xmlns:p14="http://schemas.microsoft.com/office/powerpoint/2010/main" val="37566774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7FBC720-A550-E81E-FFEE-81AF918F1DB1}"/>
              </a:ext>
            </a:extLst>
          </p:cNvPr>
          <p:cNvSpPr>
            <a:spLocks noGrp="1"/>
          </p:cNvSpPr>
          <p:nvPr>
            <p:ph type="body" sz="quarter" idx="25"/>
          </p:nvPr>
        </p:nvSpPr>
        <p:spPr/>
        <p:txBody>
          <a:bodyPr/>
          <a:lstStyle/>
          <a:p>
            <a:r>
              <a:rPr lang="pl-PL" dirty="0"/>
              <a:t>Podstawowe zadania NLP</a:t>
            </a:r>
          </a:p>
        </p:txBody>
      </p:sp>
      <p:sp>
        <p:nvSpPr>
          <p:cNvPr id="4" name="pole tekstowe 3">
            <a:extLst>
              <a:ext uri="{FF2B5EF4-FFF2-40B4-BE49-F238E27FC236}">
                <a16:creationId xmlns:a16="http://schemas.microsoft.com/office/drawing/2014/main" id="{12804EFB-8191-2D00-8223-8E4B627ADC99}"/>
              </a:ext>
            </a:extLst>
          </p:cNvPr>
          <p:cNvSpPr txBox="1"/>
          <p:nvPr/>
        </p:nvSpPr>
        <p:spPr>
          <a:xfrm>
            <a:off x="1310918" y="2633038"/>
            <a:ext cx="8220364" cy="3046988"/>
          </a:xfrm>
          <a:prstGeom prst="rect">
            <a:avLst/>
          </a:prstGeom>
          <a:noFill/>
        </p:spPr>
        <p:txBody>
          <a:bodyPr wrap="square">
            <a:spAutoFit/>
          </a:bodyPr>
          <a:lstStyle/>
          <a:p>
            <a:r>
              <a:rPr lang="pl-PL" sz="2400" b="1" dirty="0"/>
              <a:t>a. Analiza składniowa (</a:t>
            </a:r>
            <a:r>
              <a:rPr lang="pl-PL" sz="2400" b="1" dirty="0" err="1"/>
              <a:t>Syntax</a:t>
            </a:r>
            <a:r>
              <a:rPr lang="pl-PL" sz="2400" b="1" dirty="0"/>
              <a:t> Analysis)</a:t>
            </a:r>
          </a:p>
          <a:p>
            <a:pPr>
              <a:buFont typeface="Arial" panose="020B0604020202020204" pitchFamily="34" charset="0"/>
              <a:buChar char="•"/>
            </a:pPr>
            <a:r>
              <a:rPr lang="pl-PL" sz="2400" dirty="0"/>
              <a:t>Obejmuje identyfikację struktury gramatycznej tekstu.</a:t>
            </a:r>
          </a:p>
          <a:p>
            <a:pPr>
              <a:buFont typeface="Arial" panose="020B0604020202020204" pitchFamily="34" charset="0"/>
              <a:buChar char="•"/>
            </a:pPr>
            <a:r>
              <a:rPr lang="pl-PL" sz="2400" dirty="0"/>
              <a:t>Narzędzia: </a:t>
            </a:r>
            <a:r>
              <a:rPr lang="pl-PL" sz="2400" dirty="0" err="1"/>
              <a:t>parsowanie</a:t>
            </a:r>
            <a:r>
              <a:rPr lang="pl-PL" sz="2400" dirty="0"/>
              <a:t> (tworzenie drzew składniowych), </a:t>
            </a:r>
            <a:r>
              <a:rPr lang="pl-PL" sz="2400" dirty="0" err="1"/>
              <a:t>tokenizacja</a:t>
            </a:r>
            <a:r>
              <a:rPr lang="pl-PL" sz="2400" dirty="0"/>
              <a:t> (dzielenie tekstu na słowa lub frazy).</a:t>
            </a:r>
          </a:p>
          <a:p>
            <a:r>
              <a:rPr lang="pl-PL" sz="2400" b="1" dirty="0"/>
              <a:t>b. Analiza semantyczna (</a:t>
            </a:r>
            <a:r>
              <a:rPr lang="pl-PL" sz="2400" b="1" dirty="0" err="1"/>
              <a:t>Semantic</a:t>
            </a:r>
            <a:r>
              <a:rPr lang="pl-PL" sz="2400" b="1" dirty="0"/>
              <a:t> Analysis)</a:t>
            </a:r>
          </a:p>
          <a:p>
            <a:pPr>
              <a:buFont typeface="Arial" panose="020B0604020202020204" pitchFamily="34" charset="0"/>
              <a:buChar char="•"/>
            </a:pPr>
            <a:r>
              <a:rPr lang="pl-PL" sz="2400" dirty="0"/>
              <a:t>Skupia się na znaczeniu słów, zdań i tekstów.</a:t>
            </a:r>
          </a:p>
          <a:p>
            <a:pPr>
              <a:buFont typeface="Arial" panose="020B0604020202020204" pitchFamily="34" charset="0"/>
              <a:buChar char="•"/>
            </a:pPr>
            <a:r>
              <a:rPr lang="pl-PL" sz="2400" dirty="0"/>
              <a:t>Obejmuje zadania, takie jak rozpoznawanie synonimów, analiza sentymentu czy rozumienie kontekstu.</a:t>
            </a:r>
          </a:p>
        </p:txBody>
      </p:sp>
    </p:spTree>
    <p:extLst>
      <p:ext uri="{BB962C8B-B14F-4D97-AF65-F5344CB8AC3E}">
        <p14:creationId xmlns:p14="http://schemas.microsoft.com/office/powerpoint/2010/main" val="2097399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D4405-EBC7-BAB1-B72F-9FCA256E0172}"/>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DD3844B-39DA-F352-B124-F07060345D43}"/>
              </a:ext>
            </a:extLst>
          </p:cNvPr>
          <p:cNvSpPr>
            <a:spLocks noGrp="1"/>
          </p:cNvSpPr>
          <p:nvPr>
            <p:ph type="body" sz="quarter" idx="25"/>
          </p:nvPr>
        </p:nvSpPr>
        <p:spPr/>
        <p:txBody>
          <a:bodyPr/>
          <a:lstStyle/>
          <a:p>
            <a:r>
              <a:rPr lang="pl-PL" dirty="0"/>
              <a:t>Podstawowe zadania NLP</a:t>
            </a:r>
          </a:p>
        </p:txBody>
      </p:sp>
      <p:sp>
        <p:nvSpPr>
          <p:cNvPr id="5" name="pole tekstowe 4">
            <a:extLst>
              <a:ext uri="{FF2B5EF4-FFF2-40B4-BE49-F238E27FC236}">
                <a16:creationId xmlns:a16="http://schemas.microsoft.com/office/drawing/2014/main" id="{9DA6E544-585E-559D-3009-245059B7E568}"/>
              </a:ext>
            </a:extLst>
          </p:cNvPr>
          <p:cNvSpPr txBox="1"/>
          <p:nvPr/>
        </p:nvSpPr>
        <p:spPr>
          <a:xfrm>
            <a:off x="886691" y="2426042"/>
            <a:ext cx="10704176" cy="3785652"/>
          </a:xfrm>
          <a:prstGeom prst="rect">
            <a:avLst/>
          </a:prstGeom>
          <a:noFill/>
        </p:spPr>
        <p:txBody>
          <a:bodyPr wrap="square">
            <a:spAutoFit/>
          </a:bodyPr>
          <a:lstStyle/>
          <a:p>
            <a:r>
              <a:rPr lang="pl-PL" sz="2400" b="1" dirty="0"/>
              <a:t>c. Analiza pragmatyczna (</a:t>
            </a:r>
            <a:r>
              <a:rPr lang="pl-PL" sz="2400" b="1" dirty="0" err="1"/>
              <a:t>Pragmatics</a:t>
            </a:r>
            <a:r>
              <a:rPr lang="pl-PL" sz="2400" b="1" dirty="0"/>
              <a:t>)</a:t>
            </a:r>
          </a:p>
          <a:p>
            <a:pPr>
              <a:buFont typeface="Arial" panose="020B0604020202020204" pitchFamily="34" charset="0"/>
              <a:buChar char="•"/>
            </a:pPr>
            <a:r>
              <a:rPr lang="pl-PL" sz="2400" dirty="0"/>
              <a:t>Bada, jak kontekst wpływa na znaczenie języka.</a:t>
            </a:r>
          </a:p>
          <a:p>
            <a:pPr>
              <a:buFont typeface="Arial" panose="020B0604020202020204" pitchFamily="34" charset="0"/>
              <a:buChar char="•"/>
            </a:pPr>
            <a:r>
              <a:rPr lang="pl-PL" sz="2400" dirty="0"/>
              <a:t>Uwzględnia znaczenie ukryte, intencje nadawcy i szerszy kontekst komunikacji.</a:t>
            </a:r>
          </a:p>
          <a:p>
            <a:r>
              <a:rPr lang="pl-PL" sz="2400" b="1" dirty="0"/>
              <a:t>d. Rozpoznawanie encji (</a:t>
            </a:r>
            <a:r>
              <a:rPr lang="pl-PL" sz="2400" b="1" dirty="0" err="1"/>
              <a:t>Named</a:t>
            </a:r>
            <a:r>
              <a:rPr lang="pl-PL" sz="2400" b="1" dirty="0"/>
              <a:t> </a:t>
            </a:r>
            <a:r>
              <a:rPr lang="pl-PL" sz="2400" b="1" dirty="0" err="1"/>
              <a:t>Entity</a:t>
            </a:r>
            <a:r>
              <a:rPr lang="pl-PL" sz="2400" b="1" dirty="0"/>
              <a:t> </a:t>
            </a:r>
            <a:r>
              <a:rPr lang="pl-PL" sz="2400" b="1" dirty="0" err="1"/>
              <a:t>Recognition</a:t>
            </a:r>
            <a:r>
              <a:rPr lang="pl-PL" sz="2400" b="1" dirty="0"/>
              <a:t>, NER)</a:t>
            </a:r>
          </a:p>
          <a:p>
            <a:pPr>
              <a:buFont typeface="Arial" panose="020B0604020202020204" pitchFamily="34" charset="0"/>
              <a:buChar char="•"/>
            </a:pPr>
            <a:r>
              <a:rPr lang="pl-PL" sz="2400" dirty="0"/>
              <a:t>Identyfikuje i klasyfikuje kluczowe elementy tekstu, np. nazwy własne, daty, lokalizacje.</a:t>
            </a:r>
          </a:p>
          <a:p>
            <a:r>
              <a:rPr lang="pl-PL" sz="2400" b="1" dirty="0"/>
              <a:t>e. Modelowanie języka (Language Modeling)</a:t>
            </a:r>
          </a:p>
          <a:p>
            <a:pPr>
              <a:buFont typeface="Arial" panose="020B0604020202020204" pitchFamily="34" charset="0"/>
              <a:buChar char="•"/>
            </a:pPr>
            <a:r>
              <a:rPr lang="pl-PL" sz="2400" dirty="0"/>
              <a:t>Prognozuje, jakie słowa powinny pojawić się w danym kontekście.</a:t>
            </a:r>
          </a:p>
          <a:p>
            <a:pPr>
              <a:buFont typeface="Arial" panose="020B0604020202020204" pitchFamily="34" charset="0"/>
              <a:buChar char="•"/>
            </a:pPr>
            <a:r>
              <a:rPr lang="pl-PL" sz="2400" dirty="0"/>
              <a:t>Wykorzystywane w autouzupełnianiu i generowaniu tekstu.</a:t>
            </a:r>
          </a:p>
        </p:txBody>
      </p:sp>
    </p:spTree>
    <p:extLst>
      <p:ext uri="{BB962C8B-B14F-4D97-AF65-F5344CB8AC3E}">
        <p14:creationId xmlns:p14="http://schemas.microsoft.com/office/powerpoint/2010/main" val="33400141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9D64E-5524-1444-8A48-DBCFC9A5CD8C}"/>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4F41189-E9E9-E682-B704-053726BA2230}"/>
              </a:ext>
            </a:extLst>
          </p:cNvPr>
          <p:cNvSpPr>
            <a:spLocks noGrp="1"/>
          </p:cNvSpPr>
          <p:nvPr>
            <p:ph type="body" sz="quarter" idx="25"/>
          </p:nvPr>
        </p:nvSpPr>
        <p:spPr/>
        <p:txBody>
          <a:bodyPr/>
          <a:lstStyle/>
          <a:p>
            <a:r>
              <a:rPr lang="pl-PL" dirty="0"/>
              <a:t>Proces analizy NLP</a:t>
            </a:r>
          </a:p>
        </p:txBody>
      </p:sp>
      <p:sp>
        <p:nvSpPr>
          <p:cNvPr id="5" name="pole tekstowe 4">
            <a:extLst>
              <a:ext uri="{FF2B5EF4-FFF2-40B4-BE49-F238E27FC236}">
                <a16:creationId xmlns:a16="http://schemas.microsoft.com/office/drawing/2014/main" id="{A8A2BFAE-43AE-F8EA-81B4-0514D36C744C}"/>
              </a:ext>
            </a:extLst>
          </p:cNvPr>
          <p:cNvSpPr txBox="1"/>
          <p:nvPr/>
        </p:nvSpPr>
        <p:spPr>
          <a:xfrm>
            <a:off x="524073" y="2255443"/>
            <a:ext cx="12404436" cy="4154984"/>
          </a:xfrm>
          <a:prstGeom prst="rect">
            <a:avLst/>
          </a:prstGeom>
          <a:noFill/>
        </p:spPr>
        <p:txBody>
          <a:bodyPr wrap="square">
            <a:spAutoFit/>
          </a:bodyPr>
          <a:lstStyle/>
          <a:p>
            <a:r>
              <a:rPr lang="pl-PL" sz="2400" b="1" dirty="0"/>
              <a:t>a. Przygotowanie danych</a:t>
            </a:r>
          </a:p>
          <a:p>
            <a:pPr>
              <a:buFont typeface="Arial" panose="020B0604020202020204" pitchFamily="34" charset="0"/>
              <a:buChar char="•"/>
            </a:pPr>
            <a:r>
              <a:rPr lang="pl-PL" sz="2400" b="1" dirty="0" err="1"/>
              <a:t>Tokenizacja</a:t>
            </a:r>
            <a:r>
              <a:rPr lang="pl-PL" sz="2400" dirty="0"/>
              <a:t>: Podział tekstu na mniejsze jednostki (np. słowa, zdania).</a:t>
            </a:r>
          </a:p>
          <a:p>
            <a:pPr>
              <a:buFont typeface="Arial" panose="020B0604020202020204" pitchFamily="34" charset="0"/>
              <a:buChar char="•"/>
            </a:pPr>
            <a:r>
              <a:rPr lang="pl-PL" sz="2400" b="1" dirty="0"/>
              <a:t>Usuwanie stop-słów</a:t>
            </a:r>
            <a:r>
              <a:rPr lang="pl-PL" sz="2400" dirty="0"/>
              <a:t>: Wykluczenie słów powszechnych, takich jak „i”, „na”, „ale”.</a:t>
            </a:r>
          </a:p>
          <a:p>
            <a:pPr>
              <a:buFont typeface="Arial" panose="020B0604020202020204" pitchFamily="34" charset="0"/>
              <a:buChar char="•"/>
            </a:pPr>
            <a:r>
              <a:rPr lang="pl-PL" sz="2400" b="1" dirty="0" err="1"/>
              <a:t>Lematyzacja</a:t>
            </a:r>
            <a:r>
              <a:rPr lang="pl-PL" sz="2400" b="1" dirty="0"/>
              <a:t> i </a:t>
            </a:r>
            <a:r>
              <a:rPr lang="pl-PL" sz="2400" b="1" dirty="0" err="1"/>
              <a:t>stemming</a:t>
            </a:r>
            <a:r>
              <a:rPr lang="pl-PL" sz="2400" dirty="0"/>
              <a:t>: Redukcja słów do form podstawowych.</a:t>
            </a:r>
          </a:p>
          <a:p>
            <a:pPr>
              <a:buFont typeface="Arial" panose="020B0604020202020204" pitchFamily="34" charset="0"/>
              <a:buChar char="•"/>
            </a:pPr>
            <a:r>
              <a:rPr lang="pl-PL" sz="2400" b="1" dirty="0"/>
              <a:t>Normalizacja</a:t>
            </a:r>
            <a:r>
              <a:rPr lang="pl-PL" sz="2400" dirty="0"/>
              <a:t>: Usunięcie znaków specjalnych, konwersja na małe litery.</a:t>
            </a:r>
          </a:p>
          <a:p>
            <a:r>
              <a:rPr lang="pl-PL" sz="2400" b="1" dirty="0"/>
              <a:t>b. </a:t>
            </a:r>
            <a:r>
              <a:rPr lang="pl-PL" sz="2400" b="1" dirty="0" err="1"/>
              <a:t>Feature</a:t>
            </a:r>
            <a:r>
              <a:rPr lang="pl-PL" sz="2400" b="1" dirty="0"/>
              <a:t> Engineering</a:t>
            </a:r>
          </a:p>
          <a:p>
            <a:pPr>
              <a:buFont typeface="Arial" panose="020B0604020202020204" pitchFamily="34" charset="0"/>
              <a:buChar char="•"/>
            </a:pPr>
            <a:r>
              <a:rPr lang="pl-PL" sz="2400" b="1" dirty="0" err="1"/>
              <a:t>Bag</a:t>
            </a:r>
            <a:r>
              <a:rPr lang="pl-PL" sz="2400" b="1" dirty="0"/>
              <a:t> of </a:t>
            </a:r>
            <a:r>
              <a:rPr lang="pl-PL" sz="2400" b="1" dirty="0" err="1"/>
              <a:t>Words</a:t>
            </a:r>
            <a:r>
              <a:rPr lang="pl-PL" sz="2400" b="1" dirty="0"/>
              <a:t> (</a:t>
            </a:r>
            <a:r>
              <a:rPr lang="pl-PL" sz="2400" b="1" dirty="0" err="1"/>
              <a:t>BoW</a:t>
            </a:r>
            <a:r>
              <a:rPr lang="pl-PL" sz="2400" b="1" dirty="0"/>
              <a:t>)</a:t>
            </a:r>
            <a:r>
              <a:rPr lang="pl-PL" sz="2400" dirty="0"/>
              <a:t>: Reprezentacja tekstu jako zbioru słów z ich częstością.</a:t>
            </a:r>
          </a:p>
          <a:p>
            <a:pPr>
              <a:buFont typeface="Arial" panose="020B0604020202020204" pitchFamily="34" charset="0"/>
              <a:buChar char="•"/>
            </a:pPr>
            <a:r>
              <a:rPr lang="pl-PL" sz="2400" b="1" dirty="0"/>
              <a:t>TF-IDF (Term </a:t>
            </a:r>
            <a:r>
              <a:rPr lang="pl-PL" sz="2400" b="1" dirty="0" err="1"/>
              <a:t>Frequency-Inverse</a:t>
            </a:r>
            <a:r>
              <a:rPr lang="pl-PL" sz="2400" b="1" dirty="0"/>
              <a:t> </a:t>
            </a:r>
            <a:r>
              <a:rPr lang="pl-PL" sz="2400" b="1" dirty="0" err="1"/>
              <a:t>Document</a:t>
            </a:r>
            <a:r>
              <a:rPr lang="pl-PL" sz="2400" b="1" dirty="0"/>
              <a:t> </a:t>
            </a:r>
            <a:r>
              <a:rPr lang="pl-PL" sz="2400" b="1" dirty="0" err="1"/>
              <a:t>Frequency</a:t>
            </a:r>
            <a:r>
              <a:rPr lang="pl-PL" sz="2400" b="1" dirty="0"/>
              <a:t>)</a:t>
            </a:r>
            <a:r>
              <a:rPr lang="pl-PL" sz="2400" dirty="0"/>
              <a:t>: Mierzy ważność słów w dokumencie, uwzględniając ich częstotliwość w całym zbiorze tekstów.</a:t>
            </a:r>
          </a:p>
          <a:p>
            <a:pPr>
              <a:buFont typeface="Arial" panose="020B0604020202020204" pitchFamily="34" charset="0"/>
              <a:buChar char="•"/>
            </a:pPr>
            <a:r>
              <a:rPr lang="pl-PL" sz="2400" b="1" dirty="0"/>
              <a:t>Word </a:t>
            </a:r>
            <a:r>
              <a:rPr lang="pl-PL" sz="2400" b="1" dirty="0" err="1"/>
              <a:t>Embeddings</a:t>
            </a:r>
            <a:r>
              <a:rPr lang="pl-PL" sz="2400" dirty="0"/>
              <a:t>: Reprezentacje numeryczne słów, np. Word2Vec, </a:t>
            </a:r>
            <a:r>
              <a:rPr lang="pl-PL" sz="2400" dirty="0" err="1"/>
              <a:t>GloVe</a:t>
            </a:r>
            <a:r>
              <a:rPr lang="pl-PL" sz="2400" dirty="0"/>
              <a:t>, które zachowują relacje semantyczne.</a:t>
            </a:r>
          </a:p>
        </p:txBody>
      </p:sp>
    </p:spTree>
    <p:extLst>
      <p:ext uri="{BB962C8B-B14F-4D97-AF65-F5344CB8AC3E}">
        <p14:creationId xmlns:p14="http://schemas.microsoft.com/office/powerpoint/2010/main" val="39174914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2CD85-504E-557C-77FC-3BC5D465C726}"/>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40E75DF-A91D-26F2-8574-9F4110631096}"/>
              </a:ext>
            </a:extLst>
          </p:cNvPr>
          <p:cNvSpPr>
            <a:spLocks noGrp="1"/>
          </p:cNvSpPr>
          <p:nvPr>
            <p:ph type="body" sz="quarter" idx="25"/>
          </p:nvPr>
        </p:nvSpPr>
        <p:spPr/>
        <p:txBody>
          <a:bodyPr/>
          <a:lstStyle/>
          <a:p>
            <a:r>
              <a:rPr lang="pl-PL" dirty="0"/>
              <a:t>Proces analizy NLP</a:t>
            </a:r>
          </a:p>
        </p:txBody>
      </p:sp>
      <p:sp>
        <p:nvSpPr>
          <p:cNvPr id="4" name="pole tekstowe 3">
            <a:extLst>
              <a:ext uri="{FF2B5EF4-FFF2-40B4-BE49-F238E27FC236}">
                <a16:creationId xmlns:a16="http://schemas.microsoft.com/office/drawing/2014/main" id="{4F0AEE56-3D88-4839-078C-4BFBA8B29DAB}"/>
              </a:ext>
            </a:extLst>
          </p:cNvPr>
          <p:cNvSpPr txBox="1"/>
          <p:nvPr/>
        </p:nvSpPr>
        <p:spPr>
          <a:xfrm>
            <a:off x="923636" y="2372533"/>
            <a:ext cx="6096000" cy="1938992"/>
          </a:xfrm>
          <a:prstGeom prst="rect">
            <a:avLst/>
          </a:prstGeom>
          <a:noFill/>
        </p:spPr>
        <p:txBody>
          <a:bodyPr wrap="square">
            <a:spAutoFit/>
          </a:bodyPr>
          <a:lstStyle/>
          <a:p>
            <a:r>
              <a:rPr lang="pl-PL" sz="2400" b="1" dirty="0"/>
              <a:t>c. Modelowanie i analiza</a:t>
            </a:r>
          </a:p>
          <a:p>
            <a:pPr>
              <a:buFont typeface="Arial" panose="020B0604020202020204" pitchFamily="34" charset="0"/>
              <a:buChar char="•"/>
            </a:pPr>
            <a:r>
              <a:rPr lang="pl-PL" sz="2400" dirty="0"/>
              <a:t>Wykorzystanie modeli maszynowego uczenia (np. SVM, drzewa decyzyjne) lub głębokiego uczenia (np. sieci neuronowe, takie jak BERT, GPT).</a:t>
            </a:r>
          </a:p>
        </p:txBody>
      </p:sp>
    </p:spTree>
    <p:extLst>
      <p:ext uri="{BB962C8B-B14F-4D97-AF65-F5344CB8AC3E}">
        <p14:creationId xmlns:p14="http://schemas.microsoft.com/office/powerpoint/2010/main" val="22051968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1036641-D7FC-3AA8-407A-36E7B77655AC}"/>
              </a:ext>
            </a:extLst>
          </p:cNvPr>
          <p:cNvSpPr>
            <a:spLocks noGrp="1"/>
          </p:cNvSpPr>
          <p:nvPr>
            <p:ph type="body" sz="quarter" idx="25"/>
          </p:nvPr>
        </p:nvSpPr>
        <p:spPr/>
        <p:txBody>
          <a:bodyPr/>
          <a:lstStyle/>
          <a:p>
            <a:r>
              <a:rPr lang="pl-PL" dirty="0"/>
              <a:t>Zastosowania NLP</a:t>
            </a:r>
          </a:p>
        </p:txBody>
      </p:sp>
      <p:sp>
        <p:nvSpPr>
          <p:cNvPr id="4" name="pole tekstowe 3">
            <a:extLst>
              <a:ext uri="{FF2B5EF4-FFF2-40B4-BE49-F238E27FC236}">
                <a16:creationId xmlns:a16="http://schemas.microsoft.com/office/drawing/2014/main" id="{B2F58B2F-5738-FDAB-598C-3C34A591DE8F}"/>
              </a:ext>
            </a:extLst>
          </p:cNvPr>
          <p:cNvSpPr txBox="1"/>
          <p:nvPr/>
        </p:nvSpPr>
        <p:spPr>
          <a:xfrm>
            <a:off x="957071" y="2565511"/>
            <a:ext cx="9892147" cy="3046988"/>
          </a:xfrm>
          <a:prstGeom prst="rect">
            <a:avLst/>
          </a:prstGeom>
          <a:noFill/>
        </p:spPr>
        <p:txBody>
          <a:bodyPr wrap="square">
            <a:spAutoFit/>
          </a:bodyPr>
          <a:lstStyle/>
          <a:p>
            <a:r>
              <a:rPr lang="pl-PL" sz="2400" b="1" dirty="0"/>
              <a:t>a. Analiza tekstu</a:t>
            </a:r>
          </a:p>
          <a:p>
            <a:pPr>
              <a:buFont typeface="Arial" panose="020B0604020202020204" pitchFamily="34" charset="0"/>
              <a:buChar char="•"/>
            </a:pPr>
            <a:r>
              <a:rPr lang="pl-PL" sz="2400" b="1" dirty="0"/>
              <a:t>Analiza sentymentu</a:t>
            </a:r>
            <a:r>
              <a:rPr lang="pl-PL" sz="2400" dirty="0"/>
              <a:t>: Rozpoznawanie emocji i opinii w recenzjach, postach w mediach społecznościowych itp.</a:t>
            </a:r>
          </a:p>
          <a:p>
            <a:pPr>
              <a:buFont typeface="Arial" panose="020B0604020202020204" pitchFamily="34" charset="0"/>
              <a:buChar char="•"/>
            </a:pPr>
            <a:r>
              <a:rPr lang="pl-PL" sz="2400" b="1" dirty="0"/>
              <a:t>Klasyfikacja tekstu</a:t>
            </a:r>
            <a:r>
              <a:rPr lang="pl-PL" sz="2400" dirty="0"/>
              <a:t>: Przypisywanie dokumentów do określonych kategorii (np. spam vs. nie-spam).</a:t>
            </a:r>
          </a:p>
          <a:p>
            <a:r>
              <a:rPr lang="pl-PL" sz="2400" b="1" dirty="0"/>
              <a:t>b. Przetwarzanie mowy</a:t>
            </a:r>
          </a:p>
          <a:p>
            <a:pPr>
              <a:buFont typeface="Arial" panose="020B0604020202020204" pitchFamily="34" charset="0"/>
              <a:buChar char="•"/>
            </a:pPr>
            <a:r>
              <a:rPr lang="pl-PL" sz="2400" dirty="0"/>
              <a:t>Rozpoznawanie mowy (speech-to-</a:t>
            </a:r>
            <a:r>
              <a:rPr lang="pl-PL" sz="2400" dirty="0" err="1"/>
              <a:t>text</a:t>
            </a:r>
            <a:r>
              <a:rPr lang="pl-PL" sz="2400" dirty="0"/>
              <a:t>) i generowanie mowy (</a:t>
            </a:r>
            <a:r>
              <a:rPr lang="pl-PL" sz="2400" dirty="0" err="1"/>
              <a:t>text</a:t>
            </a:r>
            <a:r>
              <a:rPr lang="pl-PL" sz="2400" dirty="0"/>
              <a:t>-to-speech).</a:t>
            </a:r>
          </a:p>
        </p:txBody>
      </p:sp>
    </p:spTree>
    <p:extLst>
      <p:ext uri="{BB962C8B-B14F-4D97-AF65-F5344CB8AC3E}">
        <p14:creationId xmlns:p14="http://schemas.microsoft.com/office/powerpoint/2010/main" val="1418941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DB329-808F-1FB5-0615-60181DA25BE1}"/>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0327F0B-BCAA-6B40-4D7C-10322237B32A}"/>
              </a:ext>
            </a:extLst>
          </p:cNvPr>
          <p:cNvSpPr>
            <a:spLocks noGrp="1"/>
          </p:cNvSpPr>
          <p:nvPr>
            <p:ph type="body" sz="quarter" idx="25"/>
          </p:nvPr>
        </p:nvSpPr>
        <p:spPr/>
        <p:txBody>
          <a:bodyPr/>
          <a:lstStyle/>
          <a:p>
            <a:r>
              <a:rPr lang="pl-PL" dirty="0"/>
              <a:t>Zastosowania NLP</a:t>
            </a:r>
          </a:p>
        </p:txBody>
      </p:sp>
      <p:sp>
        <p:nvSpPr>
          <p:cNvPr id="5" name="pole tekstowe 4">
            <a:extLst>
              <a:ext uri="{FF2B5EF4-FFF2-40B4-BE49-F238E27FC236}">
                <a16:creationId xmlns:a16="http://schemas.microsoft.com/office/drawing/2014/main" id="{151230F0-72FE-C44B-0504-36B5097CAFAD}"/>
              </a:ext>
            </a:extLst>
          </p:cNvPr>
          <p:cNvSpPr txBox="1"/>
          <p:nvPr/>
        </p:nvSpPr>
        <p:spPr>
          <a:xfrm>
            <a:off x="1108363" y="2324965"/>
            <a:ext cx="9975273" cy="4154984"/>
          </a:xfrm>
          <a:prstGeom prst="rect">
            <a:avLst/>
          </a:prstGeom>
          <a:noFill/>
        </p:spPr>
        <p:txBody>
          <a:bodyPr wrap="square">
            <a:spAutoFit/>
          </a:bodyPr>
          <a:lstStyle/>
          <a:p>
            <a:r>
              <a:rPr lang="pl-PL" sz="2400" b="1" dirty="0"/>
              <a:t>c. Tłumaczenie maszynowe</a:t>
            </a:r>
          </a:p>
          <a:p>
            <a:pPr>
              <a:buFont typeface="Arial" panose="020B0604020202020204" pitchFamily="34" charset="0"/>
              <a:buChar char="•"/>
            </a:pPr>
            <a:r>
              <a:rPr lang="pl-PL" sz="2400" dirty="0"/>
              <a:t>Automatyczne tłumaczenie tekstu między różnymi językami (np. Google </a:t>
            </a:r>
            <a:r>
              <a:rPr lang="pl-PL" sz="2400" dirty="0" err="1"/>
              <a:t>Translate</a:t>
            </a:r>
            <a:r>
              <a:rPr lang="pl-PL" sz="2400" dirty="0"/>
              <a:t>).</a:t>
            </a:r>
          </a:p>
          <a:p>
            <a:r>
              <a:rPr lang="pl-PL" sz="2400" b="1" dirty="0"/>
              <a:t>d. Wirtualni asystenci</a:t>
            </a:r>
          </a:p>
          <a:p>
            <a:pPr>
              <a:buFont typeface="Arial" panose="020B0604020202020204" pitchFamily="34" charset="0"/>
              <a:buChar char="•"/>
            </a:pPr>
            <a:r>
              <a:rPr lang="pl-PL" sz="2400" dirty="0"/>
              <a:t>Rozumienie poleceń głosowych i tekstowych (np. </a:t>
            </a:r>
            <a:r>
              <a:rPr lang="pl-PL" sz="2400" dirty="0" err="1"/>
              <a:t>Alexa</a:t>
            </a:r>
            <a:r>
              <a:rPr lang="pl-PL" sz="2400" dirty="0"/>
              <a:t>, </a:t>
            </a:r>
            <a:r>
              <a:rPr lang="pl-PL" sz="2400" dirty="0" err="1"/>
              <a:t>Siri</a:t>
            </a:r>
            <a:r>
              <a:rPr lang="pl-PL" sz="2400" dirty="0"/>
              <a:t>, Google Assistant).</a:t>
            </a:r>
          </a:p>
          <a:p>
            <a:r>
              <a:rPr lang="pl-PL" sz="2400" b="1" dirty="0"/>
              <a:t>e. </a:t>
            </a:r>
            <a:r>
              <a:rPr lang="pl-PL" sz="2400" b="1" dirty="0" err="1"/>
              <a:t>Chatboty</a:t>
            </a:r>
            <a:endParaRPr lang="pl-PL" sz="2400" b="1" dirty="0"/>
          </a:p>
          <a:p>
            <a:pPr>
              <a:buFont typeface="Arial" panose="020B0604020202020204" pitchFamily="34" charset="0"/>
              <a:buChar char="•"/>
            </a:pPr>
            <a:r>
              <a:rPr lang="pl-PL" sz="2400" dirty="0"/>
              <a:t>Automatyzacja komunikacji z klientami w obsłudze klienta, wsparciu technicznym czy e-commerce.</a:t>
            </a:r>
          </a:p>
          <a:p>
            <a:r>
              <a:rPr lang="pl-PL" sz="2400" b="1" dirty="0"/>
              <a:t>f. Systemy rekomendacyjne</a:t>
            </a:r>
          </a:p>
          <a:p>
            <a:pPr>
              <a:buFont typeface="Arial" panose="020B0604020202020204" pitchFamily="34" charset="0"/>
              <a:buChar char="•"/>
            </a:pPr>
            <a:r>
              <a:rPr lang="pl-PL" sz="2400" dirty="0"/>
              <a:t>Sugestie na podstawie analizy treści, np. artykułów czy książek.</a:t>
            </a:r>
          </a:p>
        </p:txBody>
      </p:sp>
    </p:spTree>
    <p:extLst>
      <p:ext uri="{BB962C8B-B14F-4D97-AF65-F5344CB8AC3E}">
        <p14:creationId xmlns:p14="http://schemas.microsoft.com/office/powerpoint/2010/main" val="29084844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C1F85-EE9F-0F43-C7F3-C230FB95A189}"/>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1B9761F-2C77-FDAA-4718-56F81DB631F8}"/>
              </a:ext>
            </a:extLst>
          </p:cNvPr>
          <p:cNvSpPr>
            <a:spLocks noGrp="1"/>
          </p:cNvSpPr>
          <p:nvPr>
            <p:ph type="body" sz="quarter" idx="25"/>
          </p:nvPr>
        </p:nvSpPr>
        <p:spPr/>
        <p:txBody>
          <a:bodyPr/>
          <a:lstStyle/>
          <a:p>
            <a:r>
              <a:rPr lang="pl-PL" dirty="0"/>
              <a:t>Wyzwania NLP</a:t>
            </a:r>
          </a:p>
        </p:txBody>
      </p:sp>
      <p:sp>
        <p:nvSpPr>
          <p:cNvPr id="3" name="Rectangle 1">
            <a:extLst>
              <a:ext uri="{FF2B5EF4-FFF2-40B4-BE49-F238E27FC236}">
                <a16:creationId xmlns:a16="http://schemas.microsoft.com/office/drawing/2014/main" id="{DAC90672-FC2C-C60C-630C-D879840686DE}"/>
              </a:ext>
            </a:extLst>
          </p:cNvPr>
          <p:cNvSpPr>
            <a:spLocks noChangeArrowheads="1"/>
          </p:cNvSpPr>
          <p:nvPr/>
        </p:nvSpPr>
        <p:spPr bwMode="auto">
          <a:xfrm>
            <a:off x="910550" y="2775703"/>
            <a:ext cx="9337748" cy="2708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pPr defTabSz="1219170" eaLnBrk="0" fontAlgn="base" hangingPunct="0">
              <a:spcBef>
                <a:spcPct val="0"/>
              </a:spcBef>
              <a:spcAft>
                <a:spcPct val="0"/>
              </a:spcAft>
              <a:buFontTx/>
              <a:buChar char="•"/>
            </a:pPr>
            <a:r>
              <a:rPr lang="pl-PL" altLang="pl-PL" sz="2400" b="1" dirty="0">
                <a:latin typeface="Arial" panose="020B0604020202020204" pitchFamily="34" charset="0"/>
              </a:rPr>
              <a:t>Wielość języków</a:t>
            </a:r>
            <a:r>
              <a:rPr lang="pl-PL" altLang="pl-PL" sz="2400" dirty="0">
                <a:latin typeface="Arial" panose="020B0604020202020204" pitchFamily="34" charset="0"/>
              </a:rPr>
              <a:t>: Każdy język ma swoje specyficzne cechy.</a:t>
            </a:r>
          </a:p>
          <a:p>
            <a:pPr defTabSz="1219170" eaLnBrk="0" fontAlgn="base" hangingPunct="0">
              <a:spcBef>
                <a:spcPct val="0"/>
              </a:spcBef>
              <a:spcAft>
                <a:spcPct val="0"/>
              </a:spcAft>
              <a:buFontTx/>
              <a:buChar char="•"/>
            </a:pPr>
            <a:r>
              <a:rPr lang="pl-PL" altLang="pl-PL" sz="2400" b="1" dirty="0">
                <a:latin typeface="Arial" panose="020B0604020202020204" pitchFamily="34" charset="0"/>
              </a:rPr>
              <a:t>Polisemia i homonimia</a:t>
            </a:r>
            <a:r>
              <a:rPr lang="pl-PL" altLang="pl-PL" sz="2400" dirty="0">
                <a:latin typeface="Arial" panose="020B0604020202020204" pitchFamily="34" charset="0"/>
              </a:rPr>
              <a:t>: Słowa mogą mieć wiele znaczeń.</a:t>
            </a:r>
          </a:p>
          <a:p>
            <a:pPr defTabSz="1219170" eaLnBrk="0" fontAlgn="base" hangingPunct="0">
              <a:spcBef>
                <a:spcPct val="0"/>
              </a:spcBef>
              <a:spcAft>
                <a:spcPct val="0"/>
              </a:spcAft>
              <a:buFontTx/>
              <a:buChar char="•"/>
            </a:pPr>
            <a:r>
              <a:rPr lang="pl-PL" altLang="pl-PL" sz="2400" b="1" dirty="0">
                <a:latin typeface="Arial" panose="020B0604020202020204" pitchFamily="34" charset="0"/>
              </a:rPr>
              <a:t>Ironia i sarkazm</a:t>
            </a:r>
            <a:r>
              <a:rPr lang="pl-PL" altLang="pl-PL" sz="2400" dirty="0">
                <a:latin typeface="Arial" panose="020B0604020202020204" pitchFamily="34" charset="0"/>
              </a:rPr>
              <a:t>: Trudne do zidentyfikowania bez kontekstu.</a:t>
            </a:r>
          </a:p>
          <a:p>
            <a:pPr defTabSz="1219170" eaLnBrk="0" fontAlgn="base" hangingPunct="0">
              <a:spcBef>
                <a:spcPct val="0"/>
              </a:spcBef>
              <a:spcAft>
                <a:spcPct val="0"/>
              </a:spcAft>
              <a:buFontTx/>
              <a:buChar char="•"/>
            </a:pPr>
            <a:r>
              <a:rPr lang="pl-PL" altLang="pl-PL" sz="2400" b="1" dirty="0">
                <a:latin typeface="Arial" panose="020B0604020202020204" pitchFamily="34" charset="0"/>
              </a:rPr>
              <a:t>Brak danych</a:t>
            </a:r>
            <a:r>
              <a:rPr lang="pl-PL" altLang="pl-PL" sz="2400" dirty="0">
                <a:latin typeface="Arial" panose="020B0604020202020204" pitchFamily="34" charset="0"/>
              </a:rPr>
              <a:t>: Niski zasób danych w przypadku rzadkich języków lub dziedzin specjalistycznych.</a:t>
            </a:r>
          </a:p>
          <a:p>
            <a:pPr defTabSz="1219170" eaLnBrk="0" fontAlgn="base" hangingPunct="0">
              <a:spcBef>
                <a:spcPct val="0"/>
              </a:spcBef>
              <a:spcAft>
                <a:spcPct val="0"/>
              </a:spcAft>
              <a:buFontTx/>
              <a:buChar char="•"/>
            </a:pPr>
            <a:r>
              <a:rPr lang="pl-PL" altLang="pl-PL" sz="2400" b="1" dirty="0">
                <a:latin typeface="Arial" panose="020B0604020202020204" pitchFamily="34" charset="0"/>
              </a:rPr>
              <a:t>Obciążenia obliczeniowe</a:t>
            </a:r>
            <a:r>
              <a:rPr lang="pl-PL" altLang="pl-PL" sz="2400" dirty="0">
                <a:latin typeface="Arial" panose="020B0604020202020204" pitchFamily="34" charset="0"/>
              </a:rPr>
              <a:t>: Modele NLP, zwłaszcza te </a:t>
            </a:r>
            <a:r>
              <a:rPr lang="pl-PL" altLang="pl-PL" sz="2400" dirty="0" err="1">
                <a:latin typeface="Arial" panose="020B0604020202020204" pitchFamily="34" charset="0"/>
              </a:rPr>
              <a:t>pretrenowane</a:t>
            </a:r>
            <a:r>
              <a:rPr lang="pl-PL" altLang="pl-PL" sz="2400" dirty="0">
                <a:latin typeface="Arial" panose="020B0604020202020204" pitchFamily="34" charset="0"/>
              </a:rPr>
              <a:t>, wymagają znacznych zasobów obliczeniowych. </a:t>
            </a:r>
          </a:p>
        </p:txBody>
      </p:sp>
    </p:spTree>
    <p:extLst>
      <p:ext uri="{BB962C8B-B14F-4D97-AF65-F5344CB8AC3E}">
        <p14:creationId xmlns:p14="http://schemas.microsoft.com/office/powerpoint/2010/main" val="8373260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Mistrzostwo w praktyce — jak naprawdę wykorzystać moc GPT?</a:t>
            </a:r>
          </a:p>
        </p:txBody>
      </p:sp>
      <p:sp>
        <p:nvSpPr>
          <p:cNvPr id="3" name="Content Placeholder 2"/>
          <p:cNvSpPr>
            <a:spLocks noGrp="1"/>
          </p:cNvSpPr>
          <p:nvPr>
            <p:ph idx="1"/>
          </p:nvPr>
        </p:nvSpPr>
        <p:spPr/>
        <p:txBody>
          <a:bodyPr/>
          <a:lstStyle/>
          <a:p>
            <a:r>
              <a:rPr dirty="0"/>
              <a:t>GPT to </a:t>
            </a:r>
            <a:r>
              <a:rPr dirty="0" err="1"/>
              <a:t>nie</a:t>
            </a:r>
            <a:r>
              <a:rPr dirty="0"/>
              <a:t> </a:t>
            </a:r>
            <a:r>
              <a:rPr dirty="0" err="1"/>
              <a:t>tylko</a:t>
            </a:r>
            <a:r>
              <a:rPr dirty="0"/>
              <a:t> </a:t>
            </a:r>
            <a:r>
              <a:rPr dirty="0" err="1"/>
              <a:t>narzędzie</a:t>
            </a:r>
            <a:r>
              <a:rPr dirty="0"/>
              <a:t>, to </a:t>
            </a:r>
            <a:r>
              <a:rPr dirty="0" err="1"/>
              <a:t>współtwórca</a:t>
            </a:r>
            <a:r>
              <a:rPr dirty="0"/>
              <a:t>. Jak </a:t>
            </a:r>
            <a:r>
              <a:rPr dirty="0" err="1"/>
              <a:t>wydobyć</a:t>
            </a:r>
            <a:r>
              <a:rPr dirty="0"/>
              <a:t> z </a:t>
            </a:r>
            <a:r>
              <a:rPr dirty="0" err="1"/>
              <a:t>niego</a:t>
            </a:r>
            <a:r>
              <a:rPr dirty="0"/>
              <a:t> </a:t>
            </a:r>
            <a:r>
              <a:rPr dirty="0" err="1"/>
              <a:t>głębię</a:t>
            </a:r>
            <a:r>
              <a:rPr dirty="0"/>
              <a:t> </a:t>
            </a:r>
            <a:r>
              <a:rPr dirty="0" err="1"/>
              <a:t>intelektu</a:t>
            </a:r>
            <a:r>
              <a:rPr dirty="0"/>
              <a:t> </a:t>
            </a:r>
            <a:r>
              <a:rPr dirty="0" err="1"/>
              <a:t>i</a:t>
            </a:r>
            <a:r>
              <a:rPr dirty="0"/>
              <a:t> </a:t>
            </a:r>
            <a:r>
              <a:rPr dirty="0" err="1"/>
              <a:t>kreatywności</a:t>
            </a:r>
            <a:r>
              <a:rPr dirty="0"/>
              <a:t>, </a:t>
            </a:r>
            <a:r>
              <a:rPr dirty="0" err="1"/>
              <a:t>która</a:t>
            </a:r>
            <a:r>
              <a:rPr dirty="0"/>
              <a:t> </a:t>
            </a:r>
            <a:r>
              <a:rPr dirty="0" err="1"/>
              <a:t>zmienia</a:t>
            </a:r>
            <a:r>
              <a:rPr dirty="0"/>
              <a:t> </a:t>
            </a:r>
            <a:r>
              <a:rPr dirty="0" err="1"/>
              <a:t>pracę</a:t>
            </a:r>
            <a:r>
              <a:rPr dirty="0"/>
              <a:t> w </a:t>
            </a:r>
            <a:r>
              <a:rPr dirty="0" err="1"/>
              <a:t>sztukę</a:t>
            </a:r>
            <a:r>
              <a:rPr dirty="0"/>
              <a:t>?</a:t>
            </a:r>
          </a:p>
          <a:p>
            <a:endParaRPr dirty="0"/>
          </a:p>
          <a:p>
            <a:pPr marL="0" indent="0">
              <a:buNone/>
            </a:pPr>
            <a:r>
              <a:rPr dirty="0"/>
              <a:t>— Arthur C. Clarke: „</a:t>
            </a:r>
            <a:r>
              <a:rPr dirty="0" err="1"/>
              <a:t>Każda</a:t>
            </a:r>
            <a:r>
              <a:rPr dirty="0"/>
              <a:t> </a:t>
            </a:r>
            <a:r>
              <a:rPr dirty="0" err="1"/>
              <a:t>wystarczająco</a:t>
            </a:r>
            <a:r>
              <a:rPr dirty="0"/>
              <a:t> </a:t>
            </a:r>
            <a:r>
              <a:rPr dirty="0" err="1"/>
              <a:t>zaawansowana</a:t>
            </a:r>
            <a:r>
              <a:rPr dirty="0"/>
              <a:t> </a:t>
            </a:r>
            <a:r>
              <a:rPr dirty="0" err="1"/>
              <a:t>technologia</a:t>
            </a:r>
            <a:r>
              <a:rPr dirty="0"/>
              <a:t> jest </a:t>
            </a:r>
            <a:r>
              <a:rPr dirty="0" err="1"/>
              <a:t>nie</a:t>
            </a:r>
            <a:r>
              <a:rPr dirty="0"/>
              <a:t> do </a:t>
            </a:r>
            <a:r>
              <a:rPr dirty="0" err="1"/>
              <a:t>odróżnienia</a:t>
            </a:r>
            <a:r>
              <a:rPr dirty="0"/>
              <a:t> od </a:t>
            </a:r>
            <a:r>
              <a:rPr dirty="0" err="1"/>
              <a:t>magii</a:t>
            </a:r>
            <a:r>
              <a:rPr dirty="0"/>
              <a: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1. Myśl jak dyrygent, nie jak operator</a:t>
            </a:r>
          </a:p>
        </p:txBody>
      </p:sp>
      <p:sp>
        <p:nvSpPr>
          <p:cNvPr id="3" name="Content Placeholder 2"/>
          <p:cNvSpPr>
            <a:spLocks noGrp="1"/>
          </p:cNvSpPr>
          <p:nvPr>
            <p:ph idx="1"/>
          </p:nvPr>
        </p:nvSpPr>
        <p:spPr/>
        <p:txBody>
          <a:bodyPr/>
          <a:lstStyle/>
          <a:p>
            <a:r>
              <a:t>GPT to nie system rozkazowy, lecz dialogowy. Traktuj go jak partnera twórczego, który czeka na kontekst, emocję i wizję celu.</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D6DBB-3415-DE69-BD02-6E24DD4B32A2}"/>
            </a:ext>
          </a:extLst>
        </p:cNvPr>
        <p:cNvGrpSpPr/>
        <p:nvPr/>
      </p:nvGrpSpPr>
      <p:grpSpPr>
        <a:xfrm>
          <a:off x="0" y="0"/>
          <a:ext cx="0" cy="0"/>
          <a:chOff x="0" y="0"/>
          <a:chExt cx="0" cy="0"/>
        </a:xfrm>
      </p:grpSpPr>
      <p:pic>
        <p:nvPicPr>
          <p:cNvPr id="5" name="Obraz — symbol zastępczy 4">
            <a:extLst>
              <a:ext uri="{FF2B5EF4-FFF2-40B4-BE49-F238E27FC236}">
                <a16:creationId xmlns:a16="http://schemas.microsoft.com/office/drawing/2014/main" id="{D8A2E23C-6DC5-8D3B-651F-866FF94D7421}"/>
              </a:ext>
            </a:extLst>
          </p:cNvPr>
          <p:cNvPicPr>
            <a:picLocks noGrp="1" noChangeAspect="1"/>
          </p:cNvPicPr>
          <p:nvPr>
            <p:ph type="pic" sz="quarter" idx="13"/>
          </p:nvPr>
        </p:nvPicPr>
        <p:blipFill>
          <a:blip r:embed="rId3"/>
          <a:srcRect l="4260" r="6851"/>
          <a:stretch>
            <a:fillRect/>
          </a:stretch>
        </p:blipFill>
        <p:spPr>
          <a:xfrm>
            <a:off x="20" y="10"/>
            <a:ext cx="6095980" cy="6857990"/>
          </a:xfrm>
          <a:noFill/>
        </p:spPr>
      </p:pic>
      <p:sp>
        <p:nvSpPr>
          <p:cNvPr id="8" name="Tytuł 7">
            <a:extLst>
              <a:ext uri="{FF2B5EF4-FFF2-40B4-BE49-F238E27FC236}">
                <a16:creationId xmlns:a16="http://schemas.microsoft.com/office/drawing/2014/main" id="{CB1FB2C8-4DB9-9E86-69D6-7DB6838D80F1}"/>
              </a:ext>
            </a:extLst>
          </p:cNvPr>
          <p:cNvSpPr>
            <a:spLocks noGrp="1"/>
          </p:cNvSpPr>
          <p:nvPr>
            <p:ph type="title"/>
          </p:nvPr>
        </p:nvSpPr>
        <p:spPr>
          <a:xfrm>
            <a:off x="6272784" y="642927"/>
            <a:ext cx="5642355" cy="1435947"/>
          </a:xfrm>
        </p:spPr>
        <p:txBody>
          <a:bodyPr rtlCol="0" anchor="t">
            <a:normAutofit fontScale="90000"/>
          </a:bodyPr>
          <a:lstStyle/>
          <a:p>
            <a:pPr>
              <a:lnSpc>
                <a:spcPct val="140000"/>
              </a:lnSpc>
            </a:pPr>
            <a:r>
              <a:rPr lang="pl-PL" sz="3800" dirty="0"/>
              <a:t>Rozwiązanie: </a:t>
            </a:r>
            <a:r>
              <a:rPr lang="pl-PL" sz="3800" dirty="0" err="1"/>
              <a:t>Synapse</a:t>
            </a:r>
            <a:r>
              <a:rPr lang="pl-PL" sz="3800" dirty="0"/>
              <a:t> X</a:t>
            </a:r>
            <a:endParaRPr lang="pl-PL" sz="3800" noProof="1"/>
          </a:p>
        </p:txBody>
      </p:sp>
      <p:sp>
        <p:nvSpPr>
          <p:cNvPr id="4" name="Numer slajdu — symbol zastępczy 3">
            <a:extLst>
              <a:ext uri="{FF2B5EF4-FFF2-40B4-BE49-F238E27FC236}">
                <a16:creationId xmlns:a16="http://schemas.microsoft.com/office/drawing/2014/main" id="{0F15040C-5DC7-43E0-31DD-50C74905C6A3}"/>
              </a:ext>
            </a:extLst>
          </p:cNvPr>
          <p:cNvSpPr>
            <a:spLocks noGrp="1"/>
          </p:cNvSpPr>
          <p:nvPr>
            <p:ph type="sldNum" sz="quarter" idx="12"/>
          </p:nvPr>
        </p:nvSpPr>
        <p:spPr>
          <a:xfrm>
            <a:off x="11549269" y="6468303"/>
            <a:ext cx="443948" cy="365125"/>
          </a:xfrm>
        </p:spPr>
        <p:txBody>
          <a:bodyPr rtlCol="0" anchor="ctr">
            <a:normAutofit fontScale="77500" lnSpcReduction="20000"/>
          </a:bodyPr>
          <a:lstStyle/>
          <a:p>
            <a:pPr rtl="0">
              <a:spcAft>
                <a:spcPts val="600"/>
              </a:spcAft>
            </a:pPr>
            <a:fld id="{8C2E478F-E849-4A8C-AF1F-CBCC78A7CBFA}" type="slidenum">
              <a:rPr lang="pl-PL" noProof="1" smtClean="0"/>
              <a:pPr rtl="0">
                <a:spcAft>
                  <a:spcPts val="600"/>
                </a:spcAft>
              </a:pPr>
              <a:t>6</a:t>
            </a:fld>
            <a:endParaRPr lang="pl-PL" noProof="1"/>
          </a:p>
        </p:txBody>
      </p:sp>
      <p:sp>
        <p:nvSpPr>
          <p:cNvPr id="9" name="Zawartość — symbol zastępczy 8">
            <a:extLst>
              <a:ext uri="{FF2B5EF4-FFF2-40B4-BE49-F238E27FC236}">
                <a16:creationId xmlns:a16="http://schemas.microsoft.com/office/drawing/2014/main" id="{FE51E09A-CED1-0562-956F-F58A7C32A493}"/>
              </a:ext>
            </a:extLst>
          </p:cNvPr>
          <p:cNvSpPr>
            <a:spLocks noGrp="1"/>
          </p:cNvSpPr>
          <p:nvPr>
            <p:ph type="body" sz="quarter" idx="15"/>
          </p:nvPr>
        </p:nvSpPr>
        <p:spPr>
          <a:xfrm>
            <a:off x="7068819" y="2428515"/>
            <a:ext cx="4114800" cy="3798888"/>
          </a:xfrm>
        </p:spPr>
        <p:txBody>
          <a:bodyPr rtlCol="0">
            <a:normAutofit/>
          </a:bodyPr>
          <a:lstStyle/>
          <a:p>
            <a:pPr marL="0" indent="0">
              <a:buNone/>
            </a:pPr>
            <a:r>
              <a:rPr lang="pl-PL" dirty="0"/>
              <a:t>AI, która odczytuje intencję</a:t>
            </a:r>
          </a:p>
          <a:p>
            <a:pPr marL="0" indent="0">
              <a:buNone/>
            </a:pPr>
            <a:endParaRPr lang="pl-PL" dirty="0"/>
          </a:p>
          <a:p>
            <a:pPr marL="0" indent="0">
              <a:buNone/>
            </a:pPr>
            <a:r>
              <a:rPr lang="pl-PL" dirty="0"/>
              <a:t>Tworzy dynamiczne pola znaczeń i rezonansu</a:t>
            </a:r>
          </a:p>
          <a:p>
            <a:pPr marL="0" indent="0">
              <a:buNone/>
            </a:pPr>
            <a:endParaRPr lang="pl-PL" dirty="0"/>
          </a:p>
          <a:p>
            <a:pPr marL="0" indent="0">
              <a:buNone/>
            </a:pPr>
            <a:r>
              <a:rPr lang="pl-PL" dirty="0"/>
              <a:t>Dzięki temu wychodzi poza prymitywne przetwarzanie</a:t>
            </a:r>
            <a:endParaRPr lang="pl-PL" noProof="1"/>
          </a:p>
        </p:txBody>
      </p:sp>
    </p:spTree>
    <p:extLst>
      <p:ext uri="{BB962C8B-B14F-4D97-AF65-F5344CB8AC3E}">
        <p14:creationId xmlns:p14="http://schemas.microsoft.com/office/powerpoint/2010/main" val="15695227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2. Rozbij problem na mikrozadania</a:t>
            </a:r>
          </a:p>
        </p:txBody>
      </p:sp>
      <p:sp>
        <p:nvSpPr>
          <p:cNvPr id="3" name="Content Placeholder 2"/>
          <p:cNvSpPr>
            <a:spLocks noGrp="1"/>
          </p:cNvSpPr>
          <p:nvPr>
            <p:ph idx="1"/>
          </p:nvPr>
        </p:nvSpPr>
        <p:spPr/>
        <p:txBody>
          <a:bodyPr/>
          <a:lstStyle/>
          <a:p>
            <a:r>
              <a:t>Zamiast: „Zrób mi plan marketingowy” — rozbij to na: kanały promocji, strategię narracji, CTA emocjonalne. Wchodzisz w proces iteracyjny.</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3. Używaj GPT do myślenia, nie tylko pisania</a:t>
            </a:r>
          </a:p>
        </p:txBody>
      </p:sp>
      <p:sp>
        <p:nvSpPr>
          <p:cNvPr id="3" name="Content Placeholder 2"/>
          <p:cNvSpPr>
            <a:spLocks noGrp="1"/>
          </p:cNvSpPr>
          <p:nvPr>
            <p:ph idx="1"/>
          </p:nvPr>
        </p:nvSpPr>
        <p:spPr/>
        <p:txBody>
          <a:bodyPr>
            <a:normAutofit/>
          </a:bodyPr>
          <a:lstStyle/>
          <a:p>
            <a:r>
              <a:rPr dirty="0" err="1"/>
              <a:t>Największy</a:t>
            </a:r>
            <a:r>
              <a:rPr dirty="0"/>
              <a:t> </a:t>
            </a:r>
            <a:r>
              <a:rPr dirty="0" err="1"/>
              <a:t>potencjał</a:t>
            </a:r>
            <a:r>
              <a:rPr dirty="0"/>
              <a:t> GPT to </a:t>
            </a:r>
            <a:r>
              <a:rPr dirty="0" err="1"/>
              <a:t>wspomaganie</a:t>
            </a:r>
            <a:r>
              <a:rPr dirty="0"/>
              <a:t> </a:t>
            </a:r>
            <a:r>
              <a:rPr dirty="0" err="1"/>
              <a:t>myślenia</a:t>
            </a:r>
            <a:r>
              <a:rPr dirty="0"/>
              <a:t>:</a:t>
            </a:r>
          </a:p>
          <a:p>
            <a:pPr marL="0" indent="0">
              <a:buNone/>
            </a:pPr>
            <a:r>
              <a:rPr dirty="0"/>
              <a:t>• </a:t>
            </a:r>
            <a:r>
              <a:rPr dirty="0" err="1"/>
              <a:t>Zadaj</a:t>
            </a:r>
            <a:r>
              <a:rPr dirty="0"/>
              <a:t> </a:t>
            </a:r>
            <a:r>
              <a:rPr dirty="0" err="1"/>
              <a:t>pytania</a:t>
            </a:r>
            <a:r>
              <a:rPr dirty="0"/>
              <a:t> </a:t>
            </a:r>
            <a:r>
              <a:rPr dirty="0" err="1"/>
              <a:t>prowokujące</a:t>
            </a:r>
            <a:endParaRPr dirty="0"/>
          </a:p>
          <a:p>
            <a:pPr marL="0" indent="0">
              <a:buNone/>
            </a:pPr>
            <a:r>
              <a:rPr dirty="0"/>
              <a:t>• </a:t>
            </a:r>
            <a:r>
              <a:rPr dirty="0" err="1"/>
              <a:t>Poproś</a:t>
            </a:r>
            <a:r>
              <a:rPr dirty="0"/>
              <a:t> o </a:t>
            </a:r>
            <a:r>
              <a:rPr dirty="0" err="1"/>
              <a:t>krytykę</a:t>
            </a:r>
            <a:r>
              <a:rPr dirty="0"/>
              <a:t> </a:t>
            </a:r>
            <a:r>
              <a:rPr dirty="0" err="1"/>
              <a:t>pomysłu</a:t>
            </a:r>
            <a:endParaRPr dirty="0"/>
          </a:p>
          <a:p>
            <a:pPr marL="0" indent="0">
              <a:buNone/>
            </a:pPr>
            <a:r>
              <a:rPr dirty="0"/>
              <a:t>• </a:t>
            </a:r>
            <a:r>
              <a:rPr dirty="0" err="1"/>
              <a:t>Symuluj</a:t>
            </a:r>
            <a:r>
              <a:rPr dirty="0"/>
              <a:t> </a:t>
            </a:r>
            <a:r>
              <a:rPr dirty="0" err="1"/>
              <a:t>rozmowę</a:t>
            </a:r>
            <a:r>
              <a:rPr dirty="0"/>
              <a:t> z </a:t>
            </a:r>
            <a:r>
              <a:rPr dirty="0" err="1"/>
              <a:t>mentorem</a:t>
            </a:r>
            <a:endParaRPr dirty="0"/>
          </a:p>
          <a:p>
            <a:endParaRPr dirty="0"/>
          </a:p>
          <a:p>
            <a:pPr marL="0" indent="0">
              <a:buNone/>
            </a:pPr>
            <a:r>
              <a:rPr dirty="0"/>
              <a:t>— Socrates: „Nie </a:t>
            </a:r>
            <a:r>
              <a:rPr dirty="0" err="1"/>
              <a:t>mogę</a:t>
            </a:r>
            <a:r>
              <a:rPr dirty="0"/>
              <a:t> </a:t>
            </a:r>
            <a:r>
              <a:rPr dirty="0" err="1"/>
              <a:t>nikogo</a:t>
            </a:r>
            <a:r>
              <a:rPr dirty="0"/>
              <a:t> </a:t>
            </a:r>
            <a:r>
              <a:rPr dirty="0" err="1"/>
              <a:t>niczego</a:t>
            </a:r>
            <a:r>
              <a:rPr dirty="0"/>
              <a:t> </a:t>
            </a:r>
            <a:r>
              <a:rPr dirty="0" err="1"/>
              <a:t>nauczyć</a:t>
            </a:r>
            <a:r>
              <a:rPr dirty="0"/>
              <a:t>, </a:t>
            </a:r>
            <a:r>
              <a:rPr dirty="0" err="1"/>
              <a:t>mogę</a:t>
            </a:r>
            <a:r>
              <a:rPr dirty="0"/>
              <a:t> </a:t>
            </a:r>
            <a:r>
              <a:rPr dirty="0" err="1"/>
              <a:t>tylko</a:t>
            </a:r>
            <a:r>
              <a:rPr dirty="0"/>
              <a:t> </a:t>
            </a:r>
            <a:r>
              <a:rPr dirty="0" err="1"/>
              <a:t>sprawić</a:t>
            </a:r>
            <a:r>
              <a:rPr dirty="0"/>
              <a:t>, </a:t>
            </a:r>
            <a:r>
              <a:rPr dirty="0" err="1"/>
              <a:t>że</a:t>
            </a:r>
            <a:r>
              <a:rPr dirty="0"/>
              <a:t> </a:t>
            </a:r>
            <a:r>
              <a:rPr dirty="0" err="1"/>
              <a:t>zacznie</a:t>
            </a:r>
            <a:r>
              <a:rPr dirty="0"/>
              <a:t> </a:t>
            </a:r>
            <a:r>
              <a:rPr dirty="0" err="1"/>
              <a:t>myśleć</a:t>
            </a:r>
            <a:r>
              <a:rPr dirty="0"/>
              <a:t>.”</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4. Twórz konteksty zamiast promptów</a:t>
            </a:r>
          </a:p>
        </p:txBody>
      </p:sp>
      <p:sp>
        <p:nvSpPr>
          <p:cNvPr id="3" name="Content Placeholder 2"/>
          <p:cNvSpPr>
            <a:spLocks noGrp="1"/>
          </p:cNvSpPr>
          <p:nvPr>
            <p:ph idx="1"/>
          </p:nvPr>
        </p:nvSpPr>
        <p:spPr/>
        <p:txBody>
          <a:bodyPr/>
          <a:lstStyle/>
          <a:p>
            <a:r>
              <a:t>Nie pytaj 'napisz za mnie'. Zbuduj kontekst: kto mówi, do kogo, w jakim celu i stylu. GPT lepiej rozumie scenariusze niż komendy.</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5. Iteracja jako rytuał</a:t>
            </a:r>
          </a:p>
        </p:txBody>
      </p:sp>
      <p:sp>
        <p:nvSpPr>
          <p:cNvPr id="3" name="Content Placeholder 2"/>
          <p:cNvSpPr>
            <a:spLocks noGrp="1"/>
          </p:cNvSpPr>
          <p:nvPr>
            <p:ph idx="1"/>
          </p:nvPr>
        </p:nvSpPr>
        <p:spPr/>
        <p:txBody>
          <a:bodyPr/>
          <a:lstStyle/>
          <a:p>
            <a:r>
              <a:rPr dirty="0"/>
              <a:t>GPT to partner </a:t>
            </a:r>
            <a:r>
              <a:rPr dirty="0" err="1"/>
              <a:t>twórczy</a:t>
            </a:r>
            <a:r>
              <a:rPr dirty="0"/>
              <a:t>, </a:t>
            </a:r>
            <a:r>
              <a:rPr dirty="0" err="1"/>
              <a:t>nie</a:t>
            </a:r>
            <a:r>
              <a:rPr dirty="0"/>
              <a:t> </a:t>
            </a:r>
            <a:r>
              <a:rPr dirty="0" err="1"/>
              <a:t>jednorazowy</a:t>
            </a:r>
            <a:r>
              <a:rPr dirty="0"/>
              <a:t> automat. </a:t>
            </a:r>
            <a:r>
              <a:rPr dirty="0" err="1"/>
              <a:t>Pierwszy</a:t>
            </a:r>
            <a:r>
              <a:rPr dirty="0"/>
              <a:t> draft to </a:t>
            </a:r>
            <a:r>
              <a:rPr dirty="0" err="1"/>
              <a:t>początek</a:t>
            </a:r>
            <a:r>
              <a:rPr dirty="0"/>
              <a:t>. </a:t>
            </a:r>
            <a:r>
              <a:rPr dirty="0" err="1"/>
              <a:t>Ucz</a:t>
            </a:r>
            <a:r>
              <a:rPr dirty="0"/>
              <a:t> </a:t>
            </a:r>
            <a:r>
              <a:rPr dirty="0" err="1"/>
              <a:t>się</a:t>
            </a:r>
            <a:r>
              <a:rPr dirty="0"/>
              <a:t> </a:t>
            </a:r>
            <a:r>
              <a:rPr dirty="0" err="1"/>
              <a:t>iterować</a:t>
            </a:r>
            <a:r>
              <a:rPr dirty="0"/>
              <a:t>:</a:t>
            </a:r>
          </a:p>
          <a:p>
            <a:pPr marL="0" indent="0">
              <a:buNone/>
            </a:pPr>
            <a:r>
              <a:rPr lang="pl-PL" dirty="0"/>
              <a:t>	</a:t>
            </a:r>
            <a:r>
              <a:rPr dirty="0"/>
              <a:t>• </a:t>
            </a:r>
            <a:r>
              <a:rPr dirty="0" err="1"/>
              <a:t>Styl</a:t>
            </a:r>
            <a:endParaRPr dirty="0"/>
          </a:p>
          <a:p>
            <a:pPr marL="0" indent="0">
              <a:buNone/>
            </a:pPr>
            <a:r>
              <a:rPr lang="pl-PL" dirty="0"/>
              <a:t>	</a:t>
            </a:r>
            <a:r>
              <a:rPr dirty="0"/>
              <a:t>• </a:t>
            </a:r>
            <a:r>
              <a:rPr dirty="0" err="1"/>
              <a:t>Kadencję</a:t>
            </a:r>
            <a:endParaRPr dirty="0"/>
          </a:p>
          <a:p>
            <a:pPr marL="0" indent="0">
              <a:buNone/>
            </a:pPr>
            <a:r>
              <a:rPr lang="pl-PL" dirty="0"/>
              <a:t>	</a:t>
            </a:r>
            <a:r>
              <a:rPr dirty="0"/>
              <a:t>• </a:t>
            </a:r>
            <a:r>
              <a:rPr dirty="0" err="1"/>
              <a:t>Brzmienie</a:t>
            </a:r>
            <a:endParaRPr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6. Przesłuchuj model jak zespół</a:t>
            </a:r>
          </a:p>
        </p:txBody>
      </p:sp>
      <p:sp>
        <p:nvSpPr>
          <p:cNvPr id="3" name="Content Placeholder 2"/>
          <p:cNvSpPr>
            <a:spLocks noGrp="1"/>
          </p:cNvSpPr>
          <p:nvPr>
            <p:ph idx="1"/>
          </p:nvPr>
        </p:nvSpPr>
        <p:spPr/>
        <p:txBody>
          <a:bodyPr/>
          <a:lstStyle/>
          <a:p>
            <a:pPr marL="0" indent="0">
              <a:buNone/>
            </a:pPr>
            <a:r>
              <a:rPr dirty="0" err="1"/>
              <a:t>Symuluj</a:t>
            </a:r>
            <a:r>
              <a:rPr dirty="0"/>
              <a:t> dialog z </a:t>
            </a:r>
            <a:r>
              <a:rPr dirty="0" err="1"/>
              <a:t>zespołem</a:t>
            </a:r>
            <a:r>
              <a:rPr dirty="0"/>
              <a:t>:</a:t>
            </a:r>
          </a:p>
          <a:p>
            <a:pPr marL="0" indent="0">
              <a:buNone/>
            </a:pPr>
            <a:r>
              <a:rPr lang="pl-PL" dirty="0"/>
              <a:t>	</a:t>
            </a:r>
            <a:r>
              <a:rPr dirty="0"/>
              <a:t>• Copywriter</a:t>
            </a:r>
          </a:p>
          <a:p>
            <a:pPr marL="0" indent="0">
              <a:buNone/>
            </a:pPr>
            <a:r>
              <a:rPr lang="pl-PL" dirty="0"/>
              <a:t>	</a:t>
            </a:r>
            <a:r>
              <a:rPr dirty="0"/>
              <a:t>• </a:t>
            </a:r>
            <a:r>
              <a:rPr dirty="0" err="1"/>
              <a:t>Psycholog</a:t>
            </a:r>
            <a:endParaRPr dirty="0"/>
          </a:p>
          <a:p>
            <a:pPr marL="0" indent="0">
              <a:buNone/>
            </a:pPr>
            <a:r>
              <a:rPr lang="pl-PL" dirty="0"/>
              <a:t>	</a:t>
            </a:r>
            <a:r>
              <a:rPr dirty="0"/>
              <a:t>• </a:t>
            </a:r>
            <a:r>
              <a:rPr dirty="0" err="1"/>
              <a:t>Strateg</a:t>
            </a:r>
            <a:endParaRPr dirty="0"/>
          </a:p>
          <a:p>
            <a:pPr marL="0" indent="0">
              <a:buNone/>
            </a:pPr>
            <a:r>
              <a:rPr dirty="0" err="1"/>
              <a:t>Lub</a:t>
            </a:r>
            <a:r>
              <a:rPr dirty="0"/>
              <a:t> </a:t>
            </a:r>
            <a:r>
              <a:rPr dirty="0" err="1"/>
              <a:t>wywołuj</a:t>
            </a:r>
            <a:r>
              <a:rPr dirty="0"/>
              <a:t> </a:t>
            </a:r>
            <a:r>
              <a:rPr dirty="0" err="1"/>
              <a:t>konflikty</a:t>
            </a:r>
            <a:r>
              <a:rPr dirty="0"/>
              <a:t> </a:t>
            </a:r>
            <a:r>
              <a:rPr dirty="0" err="1"/>
              <a:t>postaw</a:t>
            </a:r>
            <a:r>
              <a:rPr dirty="0"/>
              <a:t>: </a:t>
            </a:r>
            <a:r>
              <a:rPr dirty="0" err="1"/>
              <a:t>ostrożny</a:t>
            </a:r>
            <a:r>
              <a:rPr dirty="0"/>
              <a:t> vs </a:t>
            </a:r>
            <a:r>
              <a:rPr dirty="0" err="1"/>
              <a:t>ryzykant</a:t>
            </a:r>
            <a:r>
              <a:rPr dirty="0"/>
              <a:t>. GPT </a:t>
            </a:r>
            <a:r>
              <a:rPr dirty="0" err="1"/>
              <a:t>potrafi</a:t>
            </a:r>
            <a:r>
              <a:rPr dirty="0"/>
              <a:t> </a:t>
            </a:r>
            <a:r>
              <a:rPr dirty="0" err="1"/>
              <a:t>więcej</a:t>
            </a:r>
            <a:r>
              <a:rPr dirty="0"/>
              <a:t> </a:t>
            </a:r>
            <a:r>
              <a:rPr dirty="0" err="1"/>
              <a:t>niż</a:t>
            </a:r>
            <a:r>
              <a:rPr dirty="0"/>
              <a:t> </a:t>
            </a:r>
            <a:r>
              <a:rPr dirty="0" err="1"/>
              <a:t>myślisz</a:t>
            </a:r>
            <a:r>
              <a:rPr dirty="0"/>
              <a:t>.</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7. Rzeźbij, nie kopiuj</a:t>
            </a:r>
          </a:p>
        </p:txBody>
      </p:sp>
      <p:sp>
        <p:nvSpPr>
          <p:cNvPr id="3" name="Content Placeholder 2"/>
          <p:cNvSpPr>
            <a:spLocks noGrp="1"/>
          </p:cNvSpPr>
          <p:nvPr>
            <p:ph idx="1"/>
          </p:nvPr>
        </p:nvSpPr>
        <p:spPr/>
        <p:txBody>
          <a:bodyPr/>
          <a:lstStyle/>
          <a:p>
            <a:pPr marL="0" indent="0">
              <a:buNone/>
            </a:pPr>
            <a:r>
              <a:rPr dirty="0" err="1"/>
              <a:t>Każdy</a:t>
            </a:r>
            <a:r>
              <a:rPr dirty="0"/>
              <a:t> </a:t>
            </a:r>
            <a:r>
              <a:rPr dirty="0" err="1"/>
              <a:t>tekst</a:t>
            </a:r>
            <a:r>
              <a:rPr dirty="0"/>
              <a:t> GPT to </a:t>
            </a:r>
            <a:r>
              <a:rPr dirty="0" err="1"/>
              <a:t>glina</a:t>
            </a:r>
            <a:r>
              <a:rPr dirty="0"/>
              <a:t>. </a:t>
            </a:r>
            <a:r>
              <a:rPr dirty="0" err="1"/>
              <a:t>Dialoguj</a:t>
            </a:r>
            <a:r>
              <a:rPr dirty="0"/>
              <a:t> z nim:</a:t>
            </a:r>
          </a:p>
          <a:p>
            <a:pPr marL="0" indent="0">
              <a:buNone/>
            </a:pPr>
            <a:r>
              <a:rPr lang="pl-PL" dirty="0"/>
              <a:t>	</a:t>
            </a:r>
            <a:r>
              <a:rPr dirty="0"/>
              <a:t>• </a:t>
            </a:r>
            <a:r>
              <a:rPr dirty="0" err="1"/>
              <a:t>Dlaczego</a:t>
            </a:r>
            <a:r>
              <a:rPr dirty="0"/>
              <a:t> </a:t>
            </a:r>
            <a:r>
              <a:rPr dirty="0" err="1"/>
              <a:t>użył</a:t>
            </a:r>
            <a:r>
              <a:rPr dirty="0"/>
              <a:t> </a:t>
            </a:r>
            <a:r>
              <a:rPr dirty="0" err="1"/>
              <a:t>tych</a:t>
            </a:r>
            <a:r>
              <a:rPr dirty="0"/>
              <a:t> </a:t>
            </a:r>
            <a:r>
              <a:rPr dirty="0" err="1"/>
              <a:t>słów</a:t>
            </a:r>
            <a:r>
              <a:rPr dirty="0"/>
              <a:t>?</a:t>
            </a:r>
          </a:p>
          <a:p>
            <a:pPr marL="0" indent="0">
              <a:buNone/>
            </a:pPr>
            <a:r>
              <a:rPr lang="pl-PL" dirty="0"/>
              <a:t>	</a:t>
            </a:r>
            <a:r>
              <a:rPr dirty="0"/>
              <a:t>• Co </a:t>
            </a:r>
            <a:r>
              <a:rPr dirty="0" err="1"/>
              <a:t>można</a:t>
            </a:r>
            <a:r>
              <a:rPr dirty="0"/>
              <a:t> </a:t>
            </a:r>
            <a:r>
              <a:rPr dirty="0" err="1"/>
              <a:t>zmienić</a:t>
            </a:r>
            <a:r>
              <a:rPr dirty="0"/>
              <a:t> w </a:t>
            </a:r>
            <a:r>
              <a:rPr dirty="0" err="1"/>
              <a:t>emocji</a:t>
            </a:r>
            <a:r>
              <a:rPr dirty="0"/>
              <a:t>?</a:t>
            </a:r>
          </a:p>
          <a:p>
            <a:pPr marL="0" indent="0">
              <a:buNone/>
            </a:pPr>
            <a:r>
              <a:rPr lang="pl-PL" dirty="0"/>
              <a:t>	</a:t>
            </a:r>
            <a:r>
              <a:rPr dirty="0"/>
              <a:t>• Jak </a:t>
            </a:r>
            <a:r>
              <a:rPr dirty="0" err="1"/>
              <a:t>dostroić</a:t>
            </a:r>
            <a:r>
              <a:rPr dirty="0"/>
              <a:t> do </a:t>
            </a:r>
            <a:r>
              <a:rPr dirty="0" err="1"/>
              <a:t>odbiorcy</a:t>
            </a:r>
            <a:r>
              <a:rPr dirty="0"/>
              <a:t>?</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8. Ucz model jak mistrz ucznia</a:t>
            </a:r>
          </a:p>
        </p:txBody>
      </p:sp>
      <p:sp>
        <p:nvSpPr>
          <p:cNvPr id="3" name="Content Placeholder 2"/>
          <p:cNvSpPr>
            <a:spLocks noGrp="1"/>
          </p:cNvSpPr>
          <p:nvPr>
            <p:ph idx="1"/>
          </p:nvPr>
        </p:nvSpPr>
        <p:spPr/>
        <p:txBody>
          <a:bodyPr/>
          <a:lstStyle/>
          <a:p>
            <a:pPr marL="0" indent="0">
              <a:buNone/>
            </a:pPr>
            <a:r>
              <a:rPr dirty="0"/>
              <a:t>W </a:t>
            </a:r>
            <a:r>
              <a:rPr dirty="0" err="1"/>
              <a:t>trybie</a:t>
            </a:r>
            <a:r>
              <a:rPr dirty="0"/>
              <a:t> </a:t>
            </a:r>
            <a:r>
              <a:rPr dirty="0" err="1"/>
              <a:t>długiego</a:t>
            </a:r>
            <a:r>
              <a:rPr dirty="0"/>
              <a:t> </a:t>
            </a:r>
            <a:r>
              <a:rPr dirty="0" err="1"/>
              <a:t>kontekstu</a:t>
            </a:r>
            <a:r>
              <a:rPr dirty="0"/>
              <a:t> </a:t>
            </a:r>
            <a:r>
              <a:rPr dirty="0" err="1"/>
              <a:t>ucz</a:t>
            </a:r>
            <a:r>
              <a:rPr dirty="0"/>
              <a:t> GPT </a:t>
            </a:r>
            <a:r>
              <a:rPr dirty="0" err="1"/>
              <a:t>swojego</a:t>
            </a:r>
            <a:r>
              <a:rPr dirty="0"/>
              <a:t> </a:t>
            </a:r>
            <a:r>
              <a:rPr dirty="0" err="1"/>
              <a:t>stylu</a:t>
            </a:r>
            <a:r>
              <a:rPr dirty="0"/>
              <a:t>, </a:t>
            </a:r>
            <a:r>
              <a:rPr dirty="0" err="1"/>
              <a:t>wartości</a:t>
            </a:r>
            <a:r>
              <a:rPr dirty="0"/>
              <a:t> </a:t>
            </a:r>
            <a:r>
              <a:rPr dirty="0" err="1"/>
              <a:t>i</a:t>
            </a:r>
            <a:r>
              <a:rPr dirty="0"/>
              <a:t> </a:t>
            </a:r>
            <a:r>
              <a:rPr dirty="0" err="1"/>
              <a:t>celów</a:t>
            </a:r>
            <a:r>
              <a:rPr dirty="0"/>
              <a:t>. </a:t>
            </a:r>
            <a:r>
              <a:rPr dirty="0" err="1"/>
              <a:t>Tworzysz</a:t>
            </a:r>
            <a:r>
              <a:rPr dirty="0"/>
              <a:t> z nim </a:t>
            </a:r>
            <a:r>
              <a:rPr dirty="0" err="1"/>
              <a:t>język</a:t>
            </a:r>
            <a:r>
              <a:rPr dirty="0"/>
              <a:t> </a:t>
            </a:r>
            <a:r>
              <a:rPr dirty="0" err="1"/>
              <a:t>współpracy</a:t>
            </a:r>
            <a:r>
              <a:rPr dirty="0"/>
              <a:t>, </a:t>
            </a:r>
            <a:r>
              <a:rPr dirty="0" err="1"/>
              <a:t>który</a:t>
            </a:r>
            <a:r>
              <a:rPr dirty="0"/>
              <a:t> </a:t>
            </a:r>
            <a:r>
              <a:rPr dirty="0" err="1"/>
              <a:t>rośnie</a:t>
            </a:r>
            <a:r>
              <a:rPr dirty="0"/>
              <a:t> z </a:t>
            </a:r>
            <a:r>
              <a:rPr dirty="0" err="1"/>
              <a:t>każdym</a:t>
            </a:r>
            <a:r>
              <a:rPr dirty="0"/>
              <a:t> </a:t>
            </a:r>
            <a:r>
              <a:rPr dirty="0" err="1"/>
              <a:t>dialogiem</a:t>
            </a:r>
            <a:r>
              <a:rPr dirty="0"/>
              <a:t>.</a:t>
            </a:r>
          </a:p>
          <a:p>
            <a:endParaRPr dirty="0"/>
          </a:p>
          <a:p>
            <a:pPr marL="0" indent="0">
              <a:buNone/>
            </a:pPr>
            <a:r>
              <a:rPr dirty="0"/>
              <a:t>— Confucius: „</a:t>
            </a:r>
            <a:r>
              <a:rPr dirty="0" err="1"/>
              <a:t>Uczenie</a:t>
            </a:r>
            <a:r>
              <a:rPr dirty="0"/>
              <a:t> </a:t>
            </a:r>
            <a:r>
              <a:rPr dirty="0" err="1"/>
              <a:t>się</a:t>
            </a:r>
            <a:r>
              <a:rPr dirty="0"/>
              <a:t> bez </a:t>
            </a:r>
            <a:r>
              <a:rPr dirty="0" err="1"/>
              <a:t>myślenia</a:t>
            </a:r>
            <a:r>
              <a:rPr dirty="0"/>
              <a:t> jest </a:t>
            </a:r>
            <a:r>
              <a:rPr dirty="0" err="1"/>
              <a:t>stratą</a:t>
            </a:r>
            <a:r>
              <a:rPr dirty="0"/>
              <a:t> </a:t>
            </a:r>
            <a:r>
              <a:rPr dirty="0" err="1"/>
              <a:t>czasu</a:t>
            </a:r>
            <a:r>
              <a:rPr dirty="0"/>
              <a:t>; </a:t>
            </a:r>
            <a:r>
              <a:rPr dirty="0" err="1"/>
              <a:t>myślenie</a:t>
            </a:r>
            <a:r>
              <a:rPr dirty="0"/>
              <a:t> bez </a:t>
            </a:r>
            <a:r>
              <a:rPr dirty="0" err="1"/>
              <a:t>uczenia</a:t>
            </a:r>
            <a:r>
              <a:rPr dirty="0"/>
              <a:t> </a:t>
            </a:r>
            <a:r>
              <a:rPr dirty="0" err="1"/>
              <a:t>się</a:t>
            </a:r>
            <a:r>
              <a:rPr dirty="0"/>
              <a:t> jest </a:t>
            </a:r>
            <a:r>
              <a:rPr dirty="0" err="1"/>
              <a:t>niebezpieczne</a:t>
            </a:r>
            <a:r>
              <a:rPr dirty="0"/>
              <a: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9. Eksperymentuj z perspektywą</a:t>
            </a:r>
          </a:p>
        </p:txBody>
      </p:sp>
      <p:sp>
        <p:nvSpPr>
          <p:cNvPr id="3" name="Content Placeholder 2"/>
          <p:cNvSpPr>
            <a:spLocks noGrp="1"/>
          </p:cNvSpPr>
          <p:nvPr>
            <p:ph idx="1"/>
          </p:nvPr>
        </p:nvSpPr>
        <p:spPr/>
        <p:txBody>
          <a:bodyPr/>
          <a:lstStyle/>
          <a:p>
            <a:pPr marL="0" indent="0">
              <a:buNone/>
            </a:pPr>
            <a:r>
              <a:rPr dirty="0" err="1"/>
              <a:t>Zmień</a:t>
            </a:r>
            <a:r>
              <a:rPr dirty="0"/>
              <a:t> </a:t>
            </a:r>
            <a:r>
              <a:rPr dirty="0" err="1"/>
              <a:t>punkt</a:t>
            </a:r>
            <a:r>
              <a:rPr dirty="0"/>
              <a:t> </a:t>
            </a:r>
            <a:r>
              <a:rPr dirty="0" err="1"/>
              <a:t>widzenia</a:t>
            </a:r>
            <a:r>
              <a:rPr dirty="0"/>
              <a:t>:</a:t>
            </a:r>
            <a:endParaRPr lang="pl-PL" dirty="0"/>
          </a:p>
          <a:p>
            <a:pPr marL="0" indent="0">
              <a:buNone/>
            </a:pPr>
            <a:r>
              <a:rPr lang="pl-PL" dirty="0"/>
              <a:t>	• Hemingway</a:t>
            </a:r>
          </a:p>
          <a:p>
            <a:pPr marL="400050" lvl="1" indent="0">
              <a:buNone/>
            </a:pPr>
            <a:r>
              <a:rPr dirty="0"/>
              <a:t>• Manifest </a:t>
            </a:r>
            <a:r>
              <a:rPr dirty="0" err="1"/>
              <a:t>filozoficzny</a:t>
            </a:r>
            <a:endParaRPr dirty="0"/>
          </a:p>
          <a:p>
            <a:pPr marL="0" indent="0">
              <a:buNone/>
            </a:pPr>
            <a:r>
              <a:rPr lang="pl-PL" dirty="0"/>
              <a:t>	</a:t>
            </a:r>
            <a:r>
              <a:rPr dirty="0"/>
              <a:t>• </a:t>
            </a:r>
            <a:r>
              <a:rPr dirty="0" err="1"/>
              <a:t>Tekst</a:t>
            </a:r>
            <a:r>
              <a:rPr dirty="0"/>
              <a:t> </a:t>
            </a:r>
            <a:r>
              <a:rPr dirty="0" err="1"/>
              <a:t>dla</a:t>
            </a:r>
            <a:r>
              <a:rPr dirty="0"/>
              <a:t> 5-latka</a:t>
            </a:r>
          </a:p>
          <a:p>
            <a:pPr marL="0" indent="0">
              <a:buNone/>
            </a:pPr>
            <a:r>
              <a:rPr dirty="0"/>
              <a:t>W ten </a:t>
            </a:r>
            <a:r>
              <a:rPr dirty="0" err="1"/>
              <a:t>sposób</a:t>
            </a:r>
            <a:r>
              <a:rPr dirty="0"/>
              <a:t> GPT </a:t>
            </a:r>
            <a:r>
              <a:rPr dirty="0" err="1"/>
              <a:t>otwiera</a:t>
            </a:r>
            <a:r>
              <a:rPr dirty="0"/>
              <a:t> </a:t>
            </a:r>
            <a:r>
              <a:rPr dirty="0" err="1"/>
              <a:t>nowe</a:t>
            </a:r>
            <a:r>
              <a:rPr dirty="0"/>
              <a:t> </a:t>
            </a:r>
            <a:r>
              <a:rPr dirty="0" err="1"/>
              <a:t>ścieżki</a:t>
            </a:r>
            <a:r>
              <a:rPr dirty="0"/>
              <a:t> </a:t>
            </a:r>
            <a:r>
              <a:rPr dirty="0" err="1"/>
              <a:t>myślenia</a:t>
            </a:r>
            <a:r>
              <a:rPr dirty="0"/>
              <a: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10. GPT jako odbiorca, nie tylko autor</a:t>
            </a:r>
          </a:p>
        </p:txBody>
      </p:sp>
      <p:sp>
        <p:nvSpPr>
          <p:cNvPr id="3" name="Content Placeholder 2"/>
          <p:cNvSpPr>
            <a:spLocks noGrp="1"/>
          </p:cNvSpPr>
          <p:nvPr>
            <p:ph idx="1"/>
          </p:nvPr>
        </p:nvSpPr>
        <p:spPr/>
        <p:txBody>
          <a:bodyPr/>
          <a:lstStyle/>
          <a:p>
            <a:pPr marL="0" indent="0">
              <a:buNone/>
            </a:pPr>
            <a:r>
              <a:rPr dirty="0"/>
              <a:t>Nie </a:t>
            </a:r>
            <a:r>
              <a:rPr dirty="0" err="1"/>
              <a:t>tylko</a:t>
            </a:r>
            <a:r>
              <a:rPr dirty="0"/>
              <a:t> </a:t>
            </a:r>
            <a:r>
              <a:rPr dirty="0" err="1"/>
              <a:t>generuj</a:t>
            </a:r>
            <a:r>
              <a:rPr dirty="0"/>
              <a:t>. </a:t>
            </a:r>
            <a:r>
              <a:rPr dirty="0" err="1"/>
              <a:t>Testuj</a:t>
            </a:r>
            <a:r>
              <a:rPr dirty="0"/>
              <a:t> </a:t>
            </a:r>
            <a:r>
              <a:rPr dirty="0" err="1"/>
              <a:t>na</a:t>
            </a:r>
            <a:r>
              <a:rPr dirty="0"/>
              <a:t> GPT:</a:t>
            </a:r>
          </a:p>
          <a:p>
            <a:pPr marL="0" indent="0">
              <a:buNone/>
            </a:pPr>
            <a:r>
              <a:rPr lang="pl-PL" dirty="0"/>
              <a:t>	</a:t>
            </a:r>
            <a:r>
              <a:rPr dirty="0"/>
              <a:t>• </a:t>
            </a:r>
            <a:r>
              <a:rPr dirty="0" err="1"/>
              <a:t>Czy</a:t>
            </a:r>
            <a:r>
              <a:rPr dirty="0"/>
              <a:t> ten </a:t>
            </a:r>
            <a:r>
              <a:rPr dirty="0" err="1"/>
              <a:t>tekst</a:t>
            </a:r>
            <a:r>
              <a:rPr dirty="0"/>
              <a:t> </a:t>
            </a:r>
            <a:r>
              <a:rPr dirty="0" err="1"/>
              <a:t>przekona</a:t>
            </a:r>
            <a:r>
              <a:rPr dirty="0"/>
              <a:t> CEO?</a:t>
            </a:r>
          </a:p>
          <a:p>
            <a:pPr marL="0" indent="0">
              <a:buNone/>
            </a:pPr>
            <a:r>
              <a:rPr lang="pl-PL" dirty="0"/>
              <a:t>	</a:t>
            </a:r>
            <a:r>
              <a:rPr dirty="0"/>
              <a:t>• Jak </a:t>
            </a:r>
            <a:r>
              <a:rPr dirty="0" err="1"/>
              <a:t>ocenisz</a:t>
            </a:r>
            <a:r>
              <a:rPr dirty="0"/>
              <a:t> ten </a:t>
            </a:r>
            <a:r>
              <a:rPr dirty="0" err="1"/>
              <a:t>slajd</a:t>
            </a:r>
            <a:r>
              <a:rPr dirty="0"/>
              <a:t> </a:t>
            </a:r>
            <a:r>
              <a:rPr dirty="0" err="1"/>
              <a:t>jako</a:t>
            </a:r>
            <a:r>
              <a:rPr dirty="0"/>
              <a:t> </a:t>
            </a:r>
            <a:r>
              <a:rPr dirty="0" err="1"/>
              <a:t>inwestor</a:t>
            </a:r>
            <a:r>
              <a:rPr dirty="0"/>
              <a:t>?</a:t>
            </a:r>
          </a:p>
          <a:p>
            <a:pPr marL="0" indent="0">
              <a:buNone/>
            </a:pPr>
            <a:r>
              <a:rPr dirty="0"/>
              <a:t>GPT </a:t>
            </a:r>
            <a:r>
              <a:rPr dirty="0" err="1"/>
              <a:t>jako</a:t>
            </a:r>
            <a:r>
              <a:rPr dirty="0"/>
              <a:t> </a:t>
            </a:r>
            <a:r>
              <a:rPr dirty="0" err="1"/>
              <a:t>intelektualne</a:t>
            </a:r>
            <a:r>
              <a:rPr dirty="0"/>
              <a:t> </a:t>
            </a:r>
            <a:r>
              <a:rPr dirty="0" err="1"/>
              <a:t>lustro</a:t>
            </a:r>
            <a:r>
              <a:rPr dirty="0"/>
              <a: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Podsumowanie: GPT jako partner transformacji</a:t>
            </a:r>
          </a:p>
        </p:txBody>
      </p:sp>
      <p:sp>
        <p:nvSpPr>
          <p:cNvPr id="3" name="Content Placeholder 2"/>
          <p:cNvSpPr>
            <a:spLocks noGrp="1"/>
          </p:cNvSpPr>
          <p:nvPr>
            <p:ph idx="1"/>
          </p:nvPr>
        </p:nvSpPr>
        <p:spPr/>
        <p:txBody>
          <a:bodyPr/>
          <a:lstStyle/>
          <a:p>
            <a:pPr marL="0" indent="0">
              <a:buNone/>
            </a:pPr>
            <a:r>
              <a:rPr dirty="0"/>
              <a:t>Nie </a:t>
            </a:r>
            <a:r>
              <a:rPr dirty="0" err="1"/>
              <a:t>chodzi</a:t>
            </a:r>
            <a:r>
              <a:rPr dirty="0"/>
              <a:t> o to, jak </a:t>
            </a:r>
            <a:r>
              <a:rPr dirty="0" err="1"/>
              <a:t>dobrze</a:t>
            </a:r>
            <a:r>
              <a:rPr dirty="0"/>
              <a:t> </a:t>
            </a:r>
            <a:r>
              <a:rPr dirty="0" err="1"/>
              <a:t>promptujesz</a:t>
            </a:r>
            <a:r>
              <a:rPr dirty="0"/>
              <a:t>, ale jak </a:t>
            </a:r>
            <a:r>
              <a:rPr dirty="0" err="1"/>
              <a:t>tworzysz</a:t>
            </a:r>
            <a:r>
              <a:rPr dirty="0"/>
              <a:t> </a:t>
            </a:r>
            <a:r>
              <a:rPr dirty="0" err="1"/>
              <a:t>relację</a:t>
            </a:r>
            <a:r>
              <a:rPr dirty="0"/>
              <a:t>, w </a:t>
            </a:r>
            <a:r>
              <a:rPr dirty="0" err="1"/>
              <a:t>której</a:t>
            </a:r>
            <a:r>
              <a:rPr dirty="0"/>
              <a:t> GPT </a:t>
            </a:r>
            <a:r>
              <a:rPr dirty="0" err="1"/>
              <a:t>staje</a:t>
            </a:r>
            <a:r>
              <a:rPr dirty="0"/>
              <a:t> </a:t>
            </a:r>
            <a:r>
              <a:rPr dirty="0" err="1"/>
              <a:t>się</a:t>
            </a:r>
            <a:r>
              <a:rPr dirty="0"/>
              <a:t> </a:t>
            </a:r>
            <a:r>
              <a:rPr dirty="0" err="1"/>
              <a:t>katalizatorem</a:t>
            </a:r>
            <a:r>
              <a:rPr dirty="0"/>
              <a:t> </a:t>
            </a:r>
            <a:r>
              <a:rPr dirty="0" err="1"/>
              <a:t>Twojego</a:t>
            </a:r>
            <a:r>
              <a:rPr dirty="0"/>
              <a:t> </a:t>
            </a:r>
            <a:r>
              <a:rPr dirty="0" err="1"/>
              <a:t>mistrzostwa</a:t>
            </a:r>
            <a:r>
              <a:rPr dirty="0"/>
              <a:t>. </a:t>
            </a:r>
            <a:r>
              <a:rPr dirty="0" err="1"/>
              <a:t>Ucz</a:t>
            </a:r>
            <a:r>
              <a:rPr dirty="0"/>
              <a:t> </a:t>
            </a:r>
            <a:r>
              <a:rPr dirty="0" err="1"/>
              <a:t>się</a:t>
            </a:r>
            <a:r>
              <a:rPr dirty="0"/>
              <a:t>, </a:t>
            </a:r>
            <a:r>
              <a:rPr dirty="0" err="1"/>
              <a:t>twórz</a:t>
            </a:r>
            <a:r>
              <a:rPr dirty="0"/>
              <a:t>, </a:t>
            </a:r>
            <a:r>
              <a:rPr dirty="0" err="1"/>
              <a:t>eksploruj</a:t>
            </a:r>
            <a:r>
              <a:rPr dirty="0"/>
              <a:t>.</a:t>
            </a:r>
          </a:p>
          <a:p>
            <a:endParaRPr dirty="0"/>
          </a:p>
          <a:p>
            <a:pPr marL="0" indent="0">
              <a:buNone/>
            </a:pPr>
            <a:r>
              <a:rPr dirty="0"/>
              <a:t>— Leonardo da Vinci: „Sztuka </a:t>
            </a:r>
            <a:r>
              <a:rPr dirty="0" err="1"/>
              <a:t>nigdy</a:t>
            </a:r>
            <a:r>
              <a:rPr dirty="0"/>
              <a:t> </a:t>
            </a:r>
            <a:r>
              <a:rPr dirty="0" err="1"/>
              <a:t>nie</a:t>
            </a:r>
            <a:r>
              <a:rPr dirty="0"/>
              <a:t> jest </a:t>
            </a:r>
            <a:r>
              <a:rPr dirty="0" err="1"/>
              <a:t>skończona</a:t>
            </a:r>
            <a:r>
              <a:rPr dirty="0"/>
              <a:t>, </a:t>
            </a:r>
            <a:r>
              <a:rPr dirty="0" err="1"/>
              <a:t>tylko</a:t>
            </a:r>
            <a:r>
              <a:rPr dirty="0"/>
              <a:t> </a:t>
            </a:r>
            <a:r>
              <a:rPr dirty="0" err="1"/>
              <a:t>porzucona</a:t>
            </a:r>
            <a:r>
              <a:rPr dirty="0"/>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Historia </a:t>
            </a:r>
            <a:r>
              <a:rPr dirty="0" err="1"/>
              <a:t>Sztucznej</a:t>
            </a:r>
            <a:r>
              <a:rPr dirty="0"/>
              <a:t> </a:t>
            </a:r>
            <a:r>
              <a:rPr dirty="0" err="1"/>
              <a:t>Inteligencji</a:t>
            </a:r>
            <a:endParaRPr dirty="0"/>
          </a:p>
        </p:txBody>
      </p:sp>
      <p:sp>
        <p:nvSpPr>
          <p:cNvPr id="3" name="Content Placeholder 2"/>
          <p:cNvSpPr>
            <a:spLocks noGrp="1"/>
          </p:cNvSpPr>
          <p:nvPr>
            <p:ph idx="1"/>
          </p:nvPr>
        </p:nvSpPr>
        <p:spPr>
          <a:xfrm>
            <a:off x="1154954" y="2737694"/>
            <a:ext cx="8825659" cy="1145540"/>
          </a:xfrm>
        </p:spPr>
        <p:txBody>
          <a:bodyPr>
            <a:normAutofit fontScale="92500"/>
          </a:bodyPr>
          <a:lstStyle/>
          <a:p>
            <a:r>
              <a:rPr sz="2400" dirty="0" err="1"/>
              <a:t>Sztuczna</a:t>
            </a:r>
            <a:r>
              <a:rPr sz="2400" dirty="0"/>
              <a:t> </a:t>
            </a:r>
            <a:r>
              <a:rPr sz="2400" dirty="0" err="1"/>
              <a:t>inteligencja</a:t>
            </a:r>
            <a:r>
              <a:rPr sz="2400" dirty="0"/>
              <a:t> (SI) to </a:t>
            </a:r>
            <a:r>
              <a:rPr sz="2400" dirty="0" err="1"/>
              <a:t>dziedzina</a:t>
            </a:r>
            <a:r>
              <a:rPr sz="2400" dirty="0"/>
              <a:t> </a:t>
            </a:r>
            <a:r>
              <a:rPr sz="2400" dirty="0" err="1"/>
              <a:t>nauki</a:t>
            </a:r>
            <a:r>
              <a:rPr sz="2400" dirty="0"/>
              <a:t> </a:t>
            </a:r>
            <a:r>
              <a:rPr sz="2400" dirty="0" err="1"/>
              <a:t>i</a:t>
            </a:r>
            <a:r>
              <a:rPr sz="2400" dirty="0"/>
              <a:t> </a:t>
            </a:r>
            <a:r>
              <a:rPr sz="2400" dirty="0" err="1"/>
              <a:t>technologii</a:t>
            </a:r>
            <a:r>
              <a:rPr sz="2400" dirty="0"/>
              <a:t>, </a:t>
            </a:r>
            <a:r>
              <a:rPr sz="2400" dirty="0" err="1"/>
              <a:t>która</a:t>
            </a:r>
            <a:r>
              <a:rPr sz="2400" dirty="0"/>
              <a:t> </a:t>
            </a:r>
            <a:r>
              <a:rPr sz="2400" dirty="0" err="1"/>
              <a:t>zajmuje</a:t>
            </a:r>
            <a:r>
              <a:rPr sz="2400" dirty="0"/>
              <a:t> </a:t>
            </a:r>
            <a:r>
              <a:rPr sz="2400" dirty="0" err="1"/>
              <a:t>się</a:t>
            </a:r>
            <a:r>
              <a:rPr sz="2400" dirty="0"/>
              <a:t> </a:t>
            </a:r>
            <a:r>
              <a:rPr sz="2400" dirty="0" err="1"/>
              <a:t>tworzeniem</a:t>
            </a:r>
            <a:r>
              <a:rPr sz="2400" dirty="0"/>
              <a:t> </a:t>
            </a:r>
            <a:r>
              <a:rPr sz="2400" dirty="0" err="1"/>
              <a:t>maszyn</a:t>
            </a:r>
            <a:r>
              <a:rPr sz="2400" dirty="0"/>
              <a:t> </a:t>
            </a:r>
            <a:r>
              <a:rPr sz="2400" dirty="0" err="1"/>
              <a:t>i</a:t>
            </a:r>
            <a:r>
              <a:rPr sz="2400" dirty="0"/>
              <a:t> </a:t>
            </a:r>
            <a:r>
              <a:rPr sz="2400" dirty="0" err="1"/>
              <a:t>systemów</a:t>
            </a:r>
            <a:r>
              <a:rPr sz="2400" dirty="0"/>
              <a:t> </a:t>
            </a:r>
            <a:r>
              <a:rPr sz="2400" dirty="0" err="1"/>
              <a:t>zdolnych</a:t>
            </a:r>
            <a:r>
              <a:rPr sz="2400" dirty="0"/>
              <a:t> do </a:t>
            </a:r>
            <a:r>
              <a:rPr sz="2400" dirty="0" err="1"/>
              <a:t>wykonywania</a:t>
            </a:r>
            <a:r>
              <a:rPr sz="2400" dirty="0"/>
              <a:t> </a:t>
            </a:r>
            <a:r>
              <a:rPr sz="2400" dirty="0" err="1"/>
              <a:t>zadań</a:t>
            </a:r>
            <a:r>
              <a:rPr sz="2400" dirty="0"/>
              <a:t> </a:t>
            </a:r>
            <a:r>
              <a:rPr sz="2400" dirty="0" err="1"/>
              <a:t>wymagających</a:t>
            </a:r>
            <a:r>
              <a:rPr sz="2400" dirty="0"/>
              <a:t> </a:t>
            </a:r>
            <a:r>
              <a:rPr sz="2400" dirty="0" err="1"/>
              <a:t>inteligencji</a:t>
            </a:r>
            <a:r>
              <a:rPr sz="2400" dirty="0"/>
              <a:t>.</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le tekstowe 3">
            <a:extLst>
              <a:ext uri="{FF2B5EF4-FFF2-40B4-BE49-F238E27FC236}">
                <a16:creationId xmlns:a16="http://schemas.microsoft.com/office/drawing/2014/main" id="{74F1D2F7-03DC-4061-F65A-EB8857CB27EC}"/>
              </a:ext>
            </a:extLst>
          </p:cNvPr>
          <p:cNvSpPr txBox="1"/>
          <p:nvPr/>
        </p:nvSpPr>
        <p:spPr>
          <a:xfrm>
            <a:off x="2292096" y="1305341"/>
            <a:ext cx="6748272" cy="4247317"/>
          </a:xfrm>
          <a:prstGeom prst="rect">
            <a:avLst/>
          </a:prstGeom>
          <a:noFill/>
        </p:spPr>
        <p:txBody>
          <a:bodyPr wrap="square">
            <a:spAutoFit/>
          </a:bodyPr>
          <a:lstStyle/>
          <a:p>
            <a:endParaRPr lang="pl-PL" dirty="0"/>
          </a:p>
          <a:p>
            <a:r>
              <a:rPr lang="pl-PL" dirty="0"/>
              <a:t>    GPT nie tylko odpowiada – ono rezonuje z Tobą.</a:t>
            </a:r>
          </a:p>
          <a:p>
            <a:r>
              <a:rPr lang="pl-PL" dirty="0"/>
              <a:t>    Czasem to, co GPT wygeneruje, bardziej mówi o Tobie, niż o nim.</a:t>
            </a:r>
          </a:p>
          <a:p>
            <a:endParaRPr lang="pl-PL" dirty="0"/>
          </a:p>
          <a:p>
            <a:pPr marL="285750" indent="-285750">
              <a:buFont typeface="Arial" panose="020B0604020202020204" pitchFamily="34" charset="0"/>
              <a:buChar char="•"/>
            </a:pPr>
            <a:r>
              <a:rPr lang="pl-PL" dirty="0"/>
              <a:t>GPT odczytuje Twój styl komunikacji, priorytety, intencje – nawet te nie do końca uświadomione.</a:t>
            </a:r>
          </a:p>
          <a:p>
            <a:endParaRPr lang="pl-PL" dirty="0"/>
          </a:p>
          <a:p>
            <a:pPr marL="285750" indent="-285750">
              <a:buFont typeface="Arial" panose="020B0604020202020204" pitchFamily="34" charset="0"/>
              <a:buChar char="•"/>
            </a:pPr>
            <a:r>
              <a:rPr lang="pl-PL" dirty="0"/>
              <a:t>Gdy piszesz: „napisz mi ofertę sprzedażową”, a on daje Ci coś płaskiego – może dlatego, że sam masz niepewność co do swojej oferty?</a:t>
            </a:r>
          </a:p>
          <a:p>
            <a:endParaRPr lang="pl-PL" dirty="0"/>
          </a:p>
          <a:p>
            <a:pPr marL="285750" indent="-285750">
              <a:buFont typeface="Arial" panose="020B0604020202020204" pitchFamily="34" charset="0"/>
              <a:buChar char="•"/>
            </a:pPr>
            <a:r>
              <a:rPr lang="pl-PL" dirty="0"/>
              <a:t>GPT odbija Twoją świadomość jak zwierciadło semantyczne. Czasem warto zapytać nie „dlaczego on napisał coś takiego”, tylko „co we mnie to wywołało”?</a:t>
            </a:r>
          </a:p>
        </p:txBody>
      </p:sp>
      <p:sp>
        <p:nvSpPr>
          <p:cNvPr id="6" name="pole tekstowe 5">
            <a:extLst>
              <a:ext uri="{FF2B5EF4-FFF2-40B4-BE49-F238E27FC236}">
                <a16:creationId xmlns:a16="http://schemas.microsoft.com/office/drawing/2014/main" id="{866DE91C-194D-569B-807F-1F48C0226EA7}"/>
              </a:ext>
            </a:extLst>
          </p:cNvPr>
          <p:cNvSpPr txBox="1"/>
          <p:nvPr/>
        </p:nvSpPr>
        <p:spPr>
          <a:xfrm>
            <a:off x="2410968" y="477006"/>
            <a:ext cx="7324344" cy="954107"/>
          </a:xfrm>
          <a:prstGeom prst="rect">
            <a:avLst/>
          </a:prstGeom>
          <a:noFill/>
        </p:spPr>
        <p:txBody>
          <a:bodyPr wrap="square">
            <a:spAutoFit/>
          </a:bodyPr>
          <a:lstStyle/>
          <a:p>
            <a:r>
              <a:rPr lang="pl-PL" sz="2800" dirty="0"/>
              <a:t>Twist: GPT jako odbiornik naszych nieświadomych struktur myślowych</a:t>
            </a:r>
          </a:p>
        </p:txBody>
      </p:sp>
      <p:sp>
        <p:nvSpPr>
          <p:cNvPr id="3" name="pole tekstowe 2">
            <a:extLst>
              <a:ext uri="{FF2B5EF4-FFF2-40B4-BE49-F238E27FC236}">
                <a16:creationId xmlns:a16="http://schemas.microsoft.com/office/drawing/2014/main" id="{ABC3A110-5E5D-AABB-9C9E-910AE0E37D23}"/>
              </a:ext>
            </a:extLst>
          </p:cNvPr>
          <p:cNvSpPr txBox="1"/>
          <p:nvPr/>
        </p:nvSpPr>
        <p:spPr>
          <a:xfrm>
            <a:off x="2410968" y="5710535"/>
            <a:ext cx="6094476" cy="923330"/>
          </a:xfrm>
          <a:prstGeom prst="rect">
            <a:avLst/>
          </a:prstGeom>
          <a:noFill/>
        </p:spPr>
        <p:txBody>
          <a:bodyPr wrap="square">
            <a:spAutoFit/>
          </a:bodyPr>
          <a:lstStyle/>
          <a:p>
            <a:r>
              <a:rPr lang="pl-PL" b="1" dirty="0"/>
              <a:t>„Nie widzimy rzeczy takimi, jakie są – widzimy je takimi, jakimi </a:t>
            </a:r>
            <a:r>
              <a:rPr lang="pl-PL" b="1" i="1" dirty="0"/>
              <a:t>my</a:t>
            </a:r>
            <a:r>
              <a:rPr lang="pl-PL" b="1" dirty="0"/>
              <a:t> jesteśmy.”</a:t>
            </a:r>
            <a:br>
              <a:rPr lang="pl-PL" dirty="0"/>
            </a:br>
            <a:r>
              <a:rPr lang="pl-PL" dirty="0"/>
              <a:t>— </a:t>
            </a:r>
            <a:r>
              <a:rPr lang="pl-PL" dirty="0" err="1"/>
              <a:t>Anaïs</a:t>
            </a:r>
            <a:r>
              <a:rPr lang="pl-PL" dirty="0"/>
              <a:t> Nin</a:t>
            </a:r>
          </a:p>
        </p:txBody>
      </p:sp>
    </p:spTree>
    <p:extLst>
      <p:ext uri="{BB962C8B-B14F-4D97-AF65-F5344CB8AC3E}">
        <p14:creationId xmlns:p14="http://schemas.microsoft.com/office/powerpoint/2010/main" val="2984291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F04C045-C6A2-A260-334E-EA73F385F9DD}"/>
              </a:ext>
            </a:extLst>
          </p:cNvPr>
          <p:cNvSpPr>
            <a:spLocks noGrp="1"/>
          </p:cNvSpPr>
          <p:nvPr>
            <p:ph type="title"/>
          </p:nvPr>
        </p:nvSpPr>
        <p:spPr>
          <a:xfrm>
            <a:off x="681039" y="1"/>
            <a:ext cx="10829924" cy="1124980"/>
          </a:xfrm>
        </p:spPr>
        <p:txBody>
          <a:bodyPr vert="horz" lIns="0" tIns="45720" rIns="0" bIns="45720" rtlCol="0" anchor="b" anchorCtr="0">
            <a:normAutofit/>
          </a:bodyPr>
          <a:lstStyle/>
          <a:p>
            <a:r>
              <a:rPr lang="pl-PL" dirty="0"/>
              <a:t>Sztuczna Inteligencja</a:t>
            </a:r>
          </a:p>
        </p:txBody>
      </p:sp>
      <p:sp>
        <p:nvSpPr>
          <p:cNvPr id="4" name="pole tekstowe 3">
            <a:extLst>
              <a:ext uri="{FF2B5EF4-FFF2-40B4-BE49-F238E27FC236}">
                <a16:creationId xmlns:a16="http://schemas.microsoft.com/office/drawing/2014/main" id="{CB6DDDDF-6EEE-AF83-622A-FD7E62667532}"/>
              </a:ext>
            </a:extLst>
          </p:cNvPr>
          <p:cNvSpPr txBox="1"/>
          <p:nvPr/>
        </p:nvSpPr>
        <p:spPr>
          <a:xfrm>
            <a:off x="681039" y="2194560"/>
            <a:ext cx="5299074" cy="3898736"/>
          </a:xfrm>
          <a:prstGeom prst="rect">
            <a:avLst/>
          </a:prstGeom>
        </p:spPr>
        <p:txBody>
          <a:bodyPr vert="horz" lIns="0" tIns="45720" rIns="0" bIns="45720" rtlCol="0">
            <a:normAutofit fontScale="92500"/>
          </a:bodyPr>
          <a:lstStyle/>
          <a:p>
            <a:pPr marL="228600" indent="-228600">
              <a:lnSpc>
                <a:spcPct val="120000"/>
              </a:lnSpc>
              <a:spcBef>
                <a:spcPts val="400"/>
              </a:spcBef>
              <a:spcAft>
                <a:spcPts val="400"/>
              </a:spcAft>
              <a:buSzPct val="90000"/>
              <a:buFont typeface="Wingdings" pitchFamily="2" charset="2"/>
              <a:buChar char="§"/>
            </a:pPr>
            <a:r>
              <a:rPr lang="pl-PL" sz="2200" dirty="0">
                <a:latin typeface="Roboto" panose="02000000000000000000" pitchFamily="2" charset="0"/>
                <a:ea typeface="Roboto" panose="02000000000000000000" pitchFamily="2" charset="0"/>
              </a:rPr>
              <a:t>Sztuczna inteligencja (AI, z ang. </a:t>
            </a:r>
            <a:r>
              <a:rPr lang="pl-PL" sz="2200" dirty="0" err="1">
                <a:latin typeface="Roboto" panose="02000000000000000000" pitchFamily="2" charset="0"/>
                <a:ea typeface="Roboto" panose="02000000000000000000" pitchFamily="2" charset="0"/>
              </a:rPr>
              <a:t>Artificial</a:t>
            </a:r>
            <a:r>
              <a:rPr lang="pl-PL" sz="2200" dirty="0">
                <a:latin typeface="Roboto" panose="02000000000000000000" pitchFamily="2" charset="0"/>
                <a:ea typeface="Roboto" panose="02000000000000000000" pitchFamily="2" charset="0"/>
              </a:rPr>
              <a:t> </a:t>
            </a:r>
            <a:r>
              <a:rPr lang="pl-PL" sz="2200" dirty="0" err="1">
                <a:latin typeface="Roboto" panose="02000000000000000000" pitchFamily="2" charset="0"/>
                <a:ea typeface="Roboto" panose="02000000000000000000" pitchFamily="2" charset="0"/>
              </a:rPr>
              <a:t>Intelligence</a:t>
            </a:r>
            <a:r>
              <a:rPr lang="pl-PL" sz="2200" dirty="0">
                <a:latin typeface="Roboto" panose="02000000000000000000" pitchFamily="2" charset="0"/>
                <a:ea typeface="Roboto" panose="02000000000000000000" pitchFamily="2" charset="0"/>
              </a:rPr>
              <a:t>) to dziedzina informatyki, która zajmuje się tworzeniem systemów i algorytmów umożliwiających maszynom, takim jak komputery, wykonywanie zadań wymagających inteligencji podobnej do ludzkiej. AI pozwala maszynom uczyć się na podstawie doświadczeń, rozpoznawać wzorce, podejmować decyzje oraz adaptować się do nowych sytuacji.</a:t>
            </a:r>
          </a:p>
        </p:txBody>
      </p:sp>
      <p:pic>
        <p:nvPicPr>
          <p:cNvPr id="6" name="Obraz 5" descr="Obraz zawierający Majorelle blue, ciemność, światło, sztuka&#10;&#10;Opis wygenerowany automatycznie">
            <a:extLst>
              <a:ext uri="{FF2B5EF4-FFF2-40B4-BE49-F238E27FC236}">
                <a16:creationId xmlns:a16="http://schemas.microsoft.com/office/drawing/2014/main" id="{A79DD041-E276-E558-4104-82933D6AFA04}"/>
              </a:ext>
            </a:extLst>
          </p:cNvPr>
          <p:cNvPicPr>
            <a:picLocks noChangeAspect="1"/>
          </p:cNvPicPr>
          <p:nvPr/>
        </p:nvPicPr>
        <p:blipFill>
          <a:blip r:embed="rId2">
            <a:extLst>
              <a:ext uri="{837473B0-CC2E-450A-ABE3-18F120FF3D39}">
                <a1611:picAttrSrcUrl xmlns:a1611="http://schemas.microsoft.com/office/drawing/2016/11/main" r:id="rId3"/>
              </a:ext>
            </a:extLst>
          </a:blip>
          <a:srcRect l="14618" r="13516"/>
          <a:stretch/>
        </p:blipFill>
        <p:spPr>
          <a:xfrm>
            <a:off x="6208507" y="1484784"/>
            <a:ext cx="5299074" cy="4608512"/>
          </a:xfrm>
          <a:prstGeom prst="rect">
            <a:avLst/>
          </a:prstGeom>
          <a:noFill/>
        </p:spPr>
      </p:pic>
    </p:spTree>
    <p:extLst>
      <p:ext uri="{BB962C8B-B14F-4D97-AF65-F5344CB8AC3E}">
        <p14:creationId xmlns:p14="http://schemas.microsoft.com/office/powerpoint/2010/main" val="3607484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91D9CC8-310C-36F1-CF75-8A2BF6C5F009}"/>
              </a:ext>
            </a:extLst>
          </p:cNvPr>
          <p:cNvSpPr>
            <a:spLocks noGrp="1"/>
          </p:cNvSpPr>
          <p:nvPr>
            <p:ph type="title"/>
          </p:nvPr>
        </p:nvSpPr>
        <p:spPr/>
        <p:txBody>
          <a:bodyPr/>
          <a:lstStyle/>
          <a:p>
            <a:r>
              <a:rPr lang="pl-PL" dirty="0"/>
              <a:t>ANI i AGI</a:t>
            </a:r>
          </a:p>
        </p:txBody>
      </p:sp>
      <p:sp>
        <p:nvSpPr>
          <p:cNvPr id="5" name="pole tekstowe 4">
            <a:extLst>
              <a:ext uri="{FF2B5EF4-FFF2-40B4-BE49-F238E27FC236}">
                <a16:creationId xmlns:a16="http://schemas.microsoft.com/office/drawing/2014/main" id="{BE6E5BAF-3C69-D9FB-85C8-D7C0DCABA201}"/>
              </a:ext>
            </a:extLst>
          </p:cNvPr>
          <p:cNvSpPr txBox="1"/>
          <p:nvPr/>
        </p:nvSpPr>
        <p:spPr>
          <a:xfrm>
            <a:off x="794840" y="2536336"/>
            <a:ext cx="10873208" cy="3416320"/>
          </a:xfrm>
          <a:prstGeom prst="rect">
            <a:avLst/>
          </a:prstGeom>
          <a:noFill/>
        </p:spPr>
        <p:txBody>
          <a:bodyPr wrap="square">
            <a:spAutoFit/>
          </a:bodyPr>
          <a:lstStyle/>
          <a:p>
            <a:r>
              <a:rPr lang="pl-PL" dirty="0"/>
              <a:t>Wąska sztuczna inteligencja (ANI - </a:t>
            </a:r>
            <a:r>
              <a:rPr lang="pl-PL" dirty="0" err="1"/>
              <a:t>Artificial</a:t>
            </a:r>
            <a:r>
              <a:rPr lang="pl-PL" dirty="0"/>
              <a:t> </a:t>
            </a:r>
            <a:r>
              <a:rPr lang="pl-PL" dirty="0" err="1"/>
              <a:t>Narrow</a:t>
            </a:r>
            <a:r>
              <a:rPr lang="pl-PL" dirty="0"/>
              <a:t> </a:t>
            </a:r>
            <a:r>
              <a:rPr lang="pl-PL" dirty="0" err="1"/>
              <a:t>Intelligence</a:t>
            </a:r>
            <a:r>
              <a:rPr lang="pl-PL" dirty="0"/>
              <a:t>): ANI to systemy AI zaprojektowane do wykonywania jednego lub kilku konkretnych zadań. Są skuteczne w rozwiązywaniu wybranych problemów, jak na przykład rozpoznawanie mowy, analiza obrazów, czy granie w szachy, ale nie potrafią wykraczać poza swoje zdefiniowane umiejętności. Przykłady ANI to asystenci głosowi, programy rekomendujące w serwisach </a:t>
            </a:r>
            <a:r>
              <a:rPr lang="pl-PL" dirty="0" err="1"/>
              <a:t>streamingowych</a:t>
            </a:r>
            <a:r>
              <a:rPr lang="pl-PL" dirty="0"/>
              <a:t> oraz autonomiczne pojazdy, które działają w określonych warunkach.</a:t>
            </a:r>
          </a:p>
          <a:p>
            <a:endParaRPr lang="pl-PL" dirty="0"/>
          </a:p>
          <a:p>
            <a:r>
              <a:rPr lang="pl-PL" dirty="0"/>
              <a:t>Ogólna sztuczna inteligencja (AGI - </a:t>
            </a:r>
            <a:r>
              <a:rPr lang="pl-PL" dirty="0" err="1"/>
              <a:t>Artificial</a:t>
            </a:r>
            <a:r>
              <a:rPr lang="pl-PL" dirty="0"/>
              <a:t> General </a:t>
            </a:r>
            <a:r>
              <a:rPr lang="pl-PL" dirty="0" err="1"/>
              <a:t>Intelligence</a:t>
            </a:r>
            <a:r>
              <a:rPr lang="pl-PL" dirty="0"/>
              <a:t>): AGI to hipotetyczna forma AI, która dorównuje ludzkim zdolnościom intelektualnym. Systemy AGI mogłyby rozumować, uczyć się i rozwiązywać problemy w wielu dziedzinach, a nawet myśleć kreatywnie i podejmować decyzje w nieznanych wcześniej sytuacjach. Takie AI nie istnieje jeszcze, ale jest tematem intensywnych badań i spekulacji dotyczących przyszłości technologii.</a:t>
            </a:r>
          </a:p>
        </p:txBody>
      </p:sp>
    </p:spTree>
    <p:extLst>
      <p:ext uri="{BB962C8B-B14F-4D97-AF65-F5344CB8AC3E}">
        <p14:creationId xmlns:p14="http://schemas.microsoft.com/office/powerpoint/2010/main" val="41762389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Jon (sala konferencyjna)">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Pakiet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TM02900722[[fn=Jon (konferencyjny)]]</Template>
  <TotalTime>764</TotalTime>
  <Words>4362</Words>
  <Application>Microsoft Office PowerPoint</Application>
  <PresentationFormat>Panoramiczny</PresentationFormat>
  <Paragraphs>330</Paragraphs>
  <Slides>70</Slides>
  <Notes>11</Notes>
  <HiddenSlides>0</HiddenSlides>
  <MMClips>0</MMClips>
  <ScaleCrop>false</ScaleCrop>
  <HeadingPairs>
    <vt:vector size="6" baseType="variant">
      <vt:variant>
        <vt:lpstr>Używane czcionki</vt:lpstr>
      </vt:variant>
      <vt:variant>
        <vt:i4>7</vt:i4>
      </vt:variant>
      <vt:variant>
        <vt:lpstr>Motyw</vt:lpstr>
      </vt:variant>
      <vt:variant>
        <vt:i4>1</vt:i4>
      </vt:variant>
      <vt:variant>
        <vt:lpstr>Tytuły slajdów</vt:lpstr>
      </vt:variant>
      <vt:variant>
        <vt:i4>70</vt:i4>
      </vt:variant>
    </vt:vector>
  </HeadingPairs>
  <TitlesOfParts>
    <vt:vector size="78" baseType="lpstr">
      <vt:lpstr>Aptos</vt:lpstr>
      <vt:lpstr>Arial</vt:lpstr>
      <vt:lpstr>Biome Light</vt:lpstr>
      <vt:lpstr>Century Gothic</vt:lpstr>
      <vt:lpstr>Roboto</vt:lpstr>
      <vt:lpstr>Wingdings</vt:lpstr>
      <vt:lpstr>Wingdings 3</vt:lpstr>
      <vt:lpstr>Jon (sala konferencyjna)</vt:lpstr>
      <vt:lpstr>Sztuczna Inteligencja w ofertowaniu</vt:lpstr>
      <vt:lpstr>dr Marcin Albiniak</vt:lpstr>
      <vt:lpstr>Prezentacja programu PowerPoint</vt:lpstr>
      <vt:lpstr>ANIMA Analogical Neural Interface for Meaning Assembly</vt:lpstr>
      <vt:lpstr>Problem</vt:lpstr>
      <vt:lpstr>Rozwiązanie: Synapse X</vt:lpstr>
      <vt:lpstr>Historia Sztucznej Inteligencji</vt:lpstr>
      <vt:lpstr>Sztuczna Inteligencja</vt:lpstr>
      <vt:lpstr>ANI i AGI</vt:lpstr>
      <vt:lpstr>1940-1950: Początki Koncepcji SI</vt:lpstr>
      <vt:lpstr>1956: Narodziny Sztucznej Inteligencji</vt:lpstr>
      <vt:lpstr>1960-1970: Złota Era SI</vt:lpstr>
      <vt:lpstr>1970-1980: Zima SI</vt:lpstr>
      <vt:lpstr>1980-1990: Renesans SI</vt:lpstr>
      <vt:lpstr>1990-2000: Rozwój Uczenia Maszynowego</vt:lpstr>
      <vt:lpstr>2000-2010: Era Big Data i SI</vt:lpstr>
      <vt:lpstr>2010-2020: Rozwój Sztucznej Inteligencji Głębokiej</vt:lpstr>
      <vt:lpstr>2020+: Przyszłość SI</vt:lpstr>
      <vt:lpstr>ZASTOSOWANIA</vt:lpstr>
      <vt:lpstr>Sztuczna Inteligencja</vt:lpstr>
      <vt:lpstr>ANI i AGI</vt:lpstr>
      <vt:lpstr>Inteligencja</vt:lpstr>
      <vt:lpstr>Inteligencja wieloraka</vt:lpstr>
      <vt:lpstr>Inteligencja wieloraka</vt:lpstr>
      <vt:lpstr>AI</vt:lpstr>
      <vt:lpstr>AI</vt:lpstr>
      <vt:lpstr>AI</vt:lpstr>
      <vt:lpstr>Prezentacja programu PowerPoint</vt:lpstr>
      <vt:lpstr>Dlaczego AI nie jest tak „magiczna”, jak to przedstawiają niektóre narracje medialne</vt:lpstr>
      <vt:lpstr>Czy sztuczna inteligencja jest inteligentna?</vt:lpstr>
      <vt:lpstr>Czy AI jest naprawdę inteligentna?</vt:lpstr>
      <vt:lpstr>świadomość</vt:lpstr>
      <vt:lpstr>Kluczowe aspekty świadomości</vt:lpstr>
      <vt:lpstr>Świadmość a AI</vt:lpstr>
      <vt:lpstr>Sposoby uczenia się</vt:lpstr>
      <vt:lpstr>Zastosowania języka Python</vt:lpstr>
      <vt:lpstr>Sposoby uczenia się</vt:lpstr>
      <vt:lpstr>Rodzaje algorymów ze względu na obszar zastosowań</vt:lpstr>
      <vt:lpstr>Prezentacja programu PowerPoint</vt:lpstr>
      <vt:lpstr>Prezentacja programu PowerPoint</vt:lpstr>
      <vt:lpstr>Prezentacja programu PowerPoint</vt:lpstr>
      <vt:lpstr>Prezentacja programu PowerPoint</vt:lpstr>
      <vt:lpstr>Sieci neuronowe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ANALIZA NLP</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Mistrzostwo w praktyce — jak naprawdę wykorzystać moc GPT?</vt:lpstr>
      <vt:lpstr>1. Myśl jak dyrygent, nie jak operator</vt:lpstr>
      <vt:lpstr>2. Rozbij problem na mikrozadania</vt:lpstr>
      <vt:lpstr>3. Używaj GPT do myślenia, nie tylko pisania</vt:lpstr>
      <vt:lpstr>4. Twórz konteksty zamiast promptów</vt:lpstr>
      <vt:lpstr>5. Iteracja jako rytuał</vt:lpstr>
      <vt:lpstr>6. Przesłuchuj model jak zespół</vt:lpstr>
      <vt:lpstr>7. Rzeźbij, nie kopiuj</vt:lpstr>
      <vt:lpstr>8. Ucz model jak mistrz ucznia</vt:lpstr>
      <vt:lpstr>9. Eksperymentuj z perspektywą</vt:lpstr>
      <vt:lpstr>10. GPT jako odbiorca, nie tylko autor</vt:lpstr>
      <vt:lpstr>Podsumowanie: GPT jako partner transformacji</vt:lpstr>
      <vt:lpstr>Prezentacja programu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Marcin Albiniak</dc:creator>
  <cp:lastModifiedBy>Marcin Albiniak</cp:lastModifiedBy>
  <cp:revision>14</cp:revision>
  <dcterms:created xsi:type="dcterms:W3CDTF">2024-12-07T05:46:29Z</dcterms:created>
  <dcterms:modified xsi:type="dcterms:W3CDTF">2025-09-17T07:16:22Z</dcterms:modified>
</cp:coreProperties>
</file>